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8" r:id="rId2"/>
    <p:sldId id="299" r:id="rId3"/>
    <p:sldId id="300" r:id="rId4"/>
    <p:sldId id="301" r:id="rId5"/>
    <p:sldId id="302" r:id="rId6"/>
    <p:sldId id="294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>
        <p:scale>
          <a:sx n="110" d="100"/>
          <a:sy n="110" d="100"/>
        </p:scale>
        <p:origin x="-18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EAF13-C566-4990-A015-E21EA4ADB508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DAD53-B91D-4566-9012-FBAC5E2095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0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DAD53-B91D-4566-9012-FBAC5E2095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5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5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.UVR-200-01\Desktop\toyota-rav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32" y="1643041"/>
            <a:ext cx="1847656" cy="138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highland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16186"/>
            <a:ext cx="2286213" cy="11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.UVR-200-01\Desktop\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1" y="5242125"/>
            <a:ext cx="2020252" cy="13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1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" y="3972432"/>
            <a:ext cx="2282551" cy="128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Rav 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Highlander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82919" y="390352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LC Prado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58020" y="510247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LC 200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153 254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269 673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057248" y="567913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170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56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8" y="4954656"/>
            <a:ext cx="2222403" cy="16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malib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1" y="3935308"/>
            <a:ext cx="2227560" cy="12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Aveo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Cruze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Malibu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Chevrolet Camaro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16 414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38 235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.UVR-200-01\Desktop\new-aveo-4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24" y="1711512"/>
            <a:ext cx="1902010" cy="9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2012-chevrolet-cruze-4-door-sedan-ltz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92" y="2732849"/>
            <a:ext cx="2096436" cy="139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982009" y="56848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150 454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Слайды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" y="5050558"/>
            <a:ext cx="2191157" cy="17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54034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5" name="Picture 3" descr="C:\Users\user.UVR-200-01\Desktop\Hyundai-Sonata-Fluidic-Sedan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2" y="4005064"/>
            <a:ext cx="1969872" cy="145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user.UVR-200-01\Desktop\hyundai_accent_iv_group-sedan_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4" y="1506213"/>
            <a:ext cx="1808793" cy="13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user.UVR-200-01\Desktop\2013-hyundai-elantra-sedan_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82" y="2780928"/>
            <a:ext cx="1937559" cy="145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Accent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738" y="270892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Elantra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Sonata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Hyundai Grandeur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2 400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16 414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30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37 535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1" name="Picture 2" descr="C:\Users\user.UVR-200-01\Desktop\2009-toyota-yaris-used-car-for-sale-2011-toyota-yaris-5dr-lb-auto-gs-side-exterior-view-100333311-l-eIXyW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4" y="1728682"/>
            <a:ext cx="1512168" cy="113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Yaris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3" name="Picture 3" descr="C:\Users\user.UVR-200-01\Desktop\2009-toyota-corolla-s-4-speed-at-sedan-side-view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6" y="2725780"/>
            <a:ext cx="2002905" cy="15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Corolla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5" name="Picture 2" descr="C:\Users\user.UVR-200-01\Desktop\2012-toyota-camry-2.5-auto-se-sedan-side-vie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46" y="4066473"/>
            <a:ext cx="1998731" cy="132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Camry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27" name="Picture 3" descr="C:\Users\user.UVR-200-01\Desktop\CAB80TOC011A0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4" y="5080091"/>
            <a:ext cx="2213139" cy="147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Toyota Avalon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023092" y="564072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nissan_micra_3-door_lolita_lempicka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8" y="1504082"/>
            <a:ext cx="1561081" cy="117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.UVR-200-01\Desktop\2015-nissan-sentra-sr-premiu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24" y="3956043"/>
            <a:ext cx="2000857" cy="150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.UVR-200-01\Desktop\f2ea695650c1756a715925847ab191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4" y="5154099"/>
            <a:ext cx="2221698" cy="13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.UVR-200-01\Desktop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92" y="2757621"/>
            <a:ext cx="1763119" cy="132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Micra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081" y="267489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Almera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Sentra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Nissan Teana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.UVR-200-01\Desktop\foto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" y="5045248"/>
            <a:ext cx="2243442" cy="16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user.UVR-200-01\Desktop\bb20c2b8751927010b464864dbd81a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57676"/>
            <a:ext cx="231723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.UVR-200-01\Desktop\c627731d8ac76a7964063e53774120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7" y="2702274"/>
            <a:ext cx="2291646" cy="137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.UVR-200-01\Desktop\59976dc41ed77aae32ddf6d7d3b4c0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9" y="1517954"/>
            <a:ext cx="2128693" cy="127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37 535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Rio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Cerato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Optima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Kia Cadenza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6989734" y="562490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474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.UVR-200-01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01" y="5174147"/>
            <a:ext cx="2198761" cy="146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.UVR-200-01\Desktop\1425129593-2227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8" y="4265453"/>
            <a:ext cx="2007166" cy="90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979712" y="38740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51518" y="388073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7 50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Granta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Priora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Largus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Lada Vesta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user.UVR-200-01\Desktop\lada-priora-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73413"/>
            <a:ext cx="1844923" cy="73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201403050527133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53429"/>
            <a:ext cx="1875327" cy="69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r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0" y="3982659"/>
            <a:ext cx="1955630" cy="146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3" y="2792743"/>
            <a:ext cx="2120849" cy="141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45161" y="374194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8249" y="148478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R2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6867" y="277492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R3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479" y="3982659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R4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Ravon Gentra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user.UVR-200-01\Desktop\Gent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65" y="5500080"/>
            <a:ext cx="2115197" cy="7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.UVR-200-01\Desktop\р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82" y="1822469"/>
            <a:ext cx="1580162" cy="7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92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e0ca6e43db2f0d1c6dc11363634221a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" y="5201040"/>
            <a:ext cx="2291957" cy="137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pas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" y="4204123"/>
            <a:ext cx="2313909" cy="95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jet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99270"/>
            <a:ext cx="2128191" cy="119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пол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15475"/>
            <a:ext cx="2223464" cy="10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1 400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266 873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Polo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Jetta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Passat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VW Phaeton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7028912" y="56383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297 370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.UVR-200-01\Desktop\2016-Lexus-NX-300h-SUV-Base-4dr-Front-wheel-Drive-Photo-9.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78" y="1671842"/>
            <a:ext cx="1959349" cy="129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user.UVR-200-01\Desktop\46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" y="5215882"/>
            <a:ext cx="2333486" cy="10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0" y="3854933"/>
            <a:ext cx="2191059" cy="14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user.UVR-200-01\Desktop\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9" y="2796034"/>
            <a:ext cx="2036519" cy="134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3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5 700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269 673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277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NX 300h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9916" y="277764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RX 350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750" y="386939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GX 460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9916" y="501709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LX 570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033173" y="449679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170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48708" y="56239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458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700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023092" y="3199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02799" y="1580772"/>
            <a:ext cx="1907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200" dirty="0">
                <a:solidFill>
                  <a:srgbClr val="002060"/>
                </a:solidFill>
              </a:rPr>
              <a:t>әкелінген</a:t>
            </a:r>
            <a:r>
              <a:rPr lang="ru-RU" sz="12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2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200" dirty="0" smtClean="0">
                <a:solidFill>
                  <a:srgbClr val="002060"/>
                </a:solidFill>
              </a:rPr>
              <a:t>ІЖҚ </a:t>
            </a:r>
            <a:r>
              <a:rPr lang="ru-RU" sz="1200" dirty="0">
                <a:solidFill>
                  <a:srgbClr val="002060"/>
                </a:solidFill>
              </a:rPr>
              <a:t>көлемі 3000 текше </a:t>
            </a:r>
            <a:r>
              <a:rPr lang="ru-RU" sz="1200" dirty="0" smtClean="0">
                <a:solidFill>
                  <a:srgbClr val="002060"/>
                </a:solidFill>
              </a:rPr>
              <a:t>см. </a:t>
            </a:r>
            <a:r>
              <a:rPr lang="ru-RU" sz="1200" dirty="0">
                <a:solidFill>
                  <a:srgbClr val="002060"/>
                </a:solidFill>
              </a:rPr>
              <a:t>жоғары </a:t>
            </a:r>
            <a:r>
              <a:rPr lang="ru-RU" sz="12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200" dirty="0">
                <a:solidFill>
                  <a:srgbClr val="002060"/>
                </a:solidFill>
              </a:rPr>
              <a:t>үшін </a:t>
            </a:r>
            <a:r>
              <a:rPr lang="ru-RU" sz="12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200" dirty="0" smtClean="0">
                <a:solidFill>
                  <a:srgbClr val="002060"/>
                </a:solidFill>
              </a:rPr>
              <a:t>: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</p:spTree>
    <p:extLst>
      <p:ext uri="{BB962C8B-B14F-4D97-AF65-F5344CB8AC3E}">
        <p14:creationId xmlns:p14="http://schemas.microsoft.com/office/powerpoint/2010/main" val="41166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AS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" y="1671842"/>
            <a:ext cx="2093666" cy="117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.UVR-200-01\Desktop\L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" y="4043251"/>
            <a:ext cx="2208675" cy="132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ASX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532" y="402599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L200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4600" y="278092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Outlander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7222" y="5133768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Mitsubishi Pajero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39 635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010290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151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854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1028" name="Picture 4" descr="C:\Users\user.UVR-200-01\Desktop\Pajer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3" y="5434675"/>
            <a:ext cx="2088339" cy="8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Outland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6" y="3005163"/>
            <a:ext cx="2158799" cy="105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user.UVR-200-01\Desktop\2011-Land-Rover-Range-Rover-Sport-SUV-HSE-4dr-All-wheel-Drive-Exterior-Profile.p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69133"/>
            <a:ext cx="2256019" cy="148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" y="2783674"/>
            <a:ext cx="2416212" cy="140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New-Land-Rover-Range-Rover-Estate-4dr-Auto-Profi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" y="5219225"/>
            <a:ext cx="2137790" cy="142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Range-Rover-Evoque-S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10" y="1671842"/>
            <a:ext cx="1993125" cy="10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Evoque 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Range Rover Sport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Defender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9821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LR Range Rover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27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82009" y="568405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301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97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.UVR-200-01\Desktop\2016-bmw-x3-xdrive28d_1 -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9" y="1556792"/>
            <a:ext cx="1986965" cy="14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.UVR-200-01\Desktop\Х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" y="2789788"/>
            <a:ext cx="2091634" cy="137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557806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9" y="5060600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.UVR-200-01\Desktop\2012bmw008a_640_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63" y="3963056"/>
            <a:ext cx="2063833" cy="154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X3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2097" y="273816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X4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1308" y="396305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X5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6479" y="5203153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X6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268 273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82009" y="568481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297 770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957045" y="447567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4</a:t>
            </a:r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7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7" descr="C:\Users\user.UVR-200-01\Desktop\51a30d74b5d7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" y="4970610"/>
            <a:ext cx="2203679" cy="16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user.UVR-200-01\Desktop\Octavia_Sed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0" y="4191712"/>
            <a:ext cx="2249701" cy="10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user.UVR-200-01\Desktop\wx1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59052"/>
            <a:ext cx="1883121" cy="7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user.UVR-200-01\Desktop\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590843"/>
            <a:ext cx="1596729" cy="11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1 200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Fabia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Rapid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Octavia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Skoda Superb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1 600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1 800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2 000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4 538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8 907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4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0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user.UVR-200-01\Desktop\2014-lexus-es-350-4-door-sedan-side-exterior-view_100445981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5961"/>
            <a:ext cx="2088818" cy="156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GS 3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" y="3800368"/>
            <a:ext cx="2236979" cy="14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.UVR-200-01\Desktop\2008-lexus-is-350-4dr-sport-sdn-auto-gold_100068812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7" y="1538612"/>
            <a:ext cx="1807351" cy="135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" y="0"/>
            <a:ext cx="959370" cy="9780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779912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36096" y="1176845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63688" y="19855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70133" y="320362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0133" y="449928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70132" y="562490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45161" y="198755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45161" y="321131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114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45161" y="4509125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535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466727" y="5634012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269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673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IS 250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0446" y="270227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ES 300h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6479" y="3957676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GS 350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067" y="520104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Lexus LS 460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7809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.UVR-200-01\Desktop\2011-lexus-ls-460-l-sedan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78" y="5058936"/>
            <a:ext cx="2295051" cy="162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7033173" y="449679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106 474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048708" y="56239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99 170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.UVR-200-01\Desktop\bodykit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5" y="4080788"/>
            <a:ext cx="2104016" cy="113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.UVR-200-01\Desktop\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4" y="2655983"/>
            <a:ext cx="2251395" cy="150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.UVR-200-01\Desktop\2016-bmw-750Li-xDrive-images-1900x1200-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" y="5238900"/>
            <a:ext cx="2189910" cy="16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.UVR-200-01\Desktop\7f21d35472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85390"/>
            <a:ext cx="1719804" cy="10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116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320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530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BMW 750i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4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7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268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010290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297 770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.UVR-200-01\Desktop\a-cla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98" y="1558731"/>
            <a:ext cx="1749059" cy="131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.UVR-200-01\Desktop\2015-Mercedes-Benz-C-Class-HD-Wallpapers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01" y="2863896"/>
            <a:ext cx="1937947" cy="127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UVR-200-01\Desktop\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1" y="3802101"/>
            <a:ext cx="2373279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" y="0"/>
            <a:ext cx="959370" cy="97805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7504" y="1484784"/>
            <a:ext cx="89289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67744" y="1174564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779912" y="1168796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28924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4034" y="198379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6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84600" y="1517954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A-class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2097" y="2675597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C-class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308" y="3926900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E-class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4082" y="5157611"/>
            <a:ext cx="20510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2060"/>
                </a:solidFill>
                <a:cs typeface="Arial" pitchFamily="34" charset="0"/>
              </a:rPr>
              <a:t>MB S-class</a:t>
            </a: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42499" y="327258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5246" y="4482788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3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0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10714" y="5684053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5</a:t>
            </a:r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 500</a:t>
            </a:r>
            <a:endParaRPr lang="ru-RU" sz="36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97327" y="1982837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7 507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14034" y="3272586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10 307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22588" y="4475679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23 921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06135" y="56840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275 973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164288" y="1190167"/>
            <a:ext cx="0" cy="51347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utoShape 2" descr="http://www.tomascikan.com/koken/storage/cache/images/000/147/skoda-fabia,medium_large.143395848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AutoShape 2" descr="http://s020.radikal.ru/i714/1406/0f/7f21d354728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.UVR-200-01\Desktop\2010-mercedes-benz-sclass-s550-sedan-side-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67" y="5144902"/>
            <a:ext cx="2319011" cy="153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982009" y="5684051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cs typeface="Arial" pitchFamily="34" charset="0"/>
              </a:rPr>
              <a:t>457 300</a:t>
            </a:r>
            <a:r>
              <a:rPr lang="ru-RU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282" y="1039454"/>
            <a:ext cx="2267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АВТОКӨЛІК МАРКАСЫ</a:t>
            </a:r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35604" y="870300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ІЖҚ КӨЛЕМІ</a:t>
            </a:r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endParaRPr lang="ru-RU" sz="1600" dirty="0" smtClean="0">
              <a:solidFill>
                <a:srgbClr val="002060"/>
              </a:solidFill>
              <a:cs typeface="Arial" pitchFamily="34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текше см.)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391474" y="859708"/>
            <a:ext cx="24111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solidFill>
                  <a:srgbClr val="002060"/>
                </a:solidFill>
                <a:cs typeface="Arial" pitchFamily="34" charset="0"/>
              </a:rPr>
              <a:t>САЛЫҚ СОМАСЫ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Arial" pitchFamily="34" charset="0"/>
              </a:rPr>
              <a:t>(2017 </a:t>
            </a:r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г.)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21729" y="856774"/>
            <a:ext cx="22671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ТӨЛЕУ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МЕРЗІМІ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63688" y="125617"/>
            <a:ext cx="6083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cs typeface="Arial" pitchFamily="34" charset="0"/>
              </a:rPr>
              <a:t>ҚР КӨЛІК САЛЫҒЫ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cs typeface="Arial" pitchFamily="34" charset="0"/>
              </a:rPr>
              <a:t>(жеңіл автокөліктер)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023092" y="1102995"/>
            <a:ext cx="22671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cs typeface="Arial" pitchFamily="34" charset="0"/>
              </a:rPr>
              <a:t>ЕСКЕРТПЕ</a:t>
            </a:r>
            <a:endParaRPr lang="ru-RU" sz="2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16969" y="3503418"/>
            <a:ext cx="2071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жыл сайын 31 желтоқсанға 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дейін</a:t>
            </a:r>
            <a:endParaRPr lang="ru-RU" sz="32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202799" y="1580772"/>
            <a:ext cx="190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</a:rPr>
              <a:t>31.12.2013 ж. кейін </a:t>
            </a:r>
            <a:r>
              <a:rPr lang="ru-RU" sz="1400" dirty="0">
                <a:solidFill>
                  <a:srgbClr val="002060"/>
                </a:solidFill>
              </a:rPr>
              <a:t>әкелінген</a:t>
            </a:r>
            <a:r>
              <a:rPr lang="ru-RU" sz="1400" dirty="0" smtClean="0">
                <a:solidFill>
                  <a:srgbClr val="002060"/>
                </a:solidFill>
              </a:rPr>
              <a:t>, шығарылған </a:t>
            </a:r>
            <a:r>
              <a:rPr lang="ru-RU" sz="1400" dirty="0">
                <a:solidFill>
                  <a:srgbClr val="002060"/>
                </a:solidFill>
              </a:rPr>
              <a:t>(жасалған немесе құрастырылған) </a:t>
            </a:r>
            <a:r>
              <a:rPr lang="ru-RU" sz="1400" dirty="0" smtClean="0">
                <a:solidFill>
                  <a:srgbClr val="002060"/>
                </a:solidFill>
              </a:rPr>
              <a:t>ІЖҚ </a:t>
            </a:r>
            <a:r>
              <a:rPr lang="ru-RU" sz="1400" dirty="0">
                <a:solidFill>
                  <a:srgbClr val="002060"/>
                </a:solidFill>
              </a:rPr>
              <a:t>көлемі 3000 текше </a:t>
            </a:r>
            <a:r>
              <a:rPr lang="ru-RU" sz="1400" dirty="0" smtClean="0">
                <a:solidFill>
                  <a:srgbClr val="002060"/>
                </a:solidFill>
              </a:rPr>
              <a:t>см. </a:t>
            </a:r>
            <a:r>
              <a:rPr lang="ru-RU" sz="1400" dirty="0">
                <a:solidFill>
                  <a:srgbClr val="002060"/>
                </a:solidFill>
              </a:rPr>
              <a:t>жоғары </a:t>
            </a:r>
            <a:r>
              <a:rPr lang="ru-RU" sz="1400" dirty="0" smtClean="0">
                <a:solidFill>
                  <a:srgbClr val="002060"/>
                </a:solidFill>
              </a:rPr>
              <a:t>автокөліктер </a:t>
            </a:r>
            <a:r>
              <a:rPr lang="ru-RU" sz="1400" dirty="0">
                <a:solidFill>
                  <a:srgbClr val="002060"/>
                </a:solidFill>
              </a:rPr>
              <a:t>үшін </a:t>
            </a:r>
            <a:r>
              <a:rPr lang="ru-RU" sz="1400" dirty="0" smtClean="0">
                <a:solidFill>
                  <a:srgbClr val="002060"/>
                </a:solidFill>
              </a:rPr>
              <a:t>салық сомасы мынадай мөлшерде төленеді</a:t>
            </a:r>
            <a:r>
              <a:rPr lang="en-US" sz="1400" dirty="0" smtClean="0">
                <a:solidFill>
                  <a:srgbClr val="002060"/>
                </a:solidFill>
              </a:rPr>
              <a:t>: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91915" y="6240105"/>
            <a:ext cx="82565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Құрметті салық төлеушілер 2016 жылдан бастап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жеке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тұлғалардың көлік құралдарына салынатын салық,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көлік құралының меншік иесі тұрғылықты жері бойынша </a:t>
            </a:r>
            <a:r>
              <a:rPr lang="kk-KZ" sz="1400" dirty="0" smtClean="0">
                <a:solidFill>
                  <a:srgbClr val="002060"/>
                </a:solidFill>
                <a:cs typeface="Arial" pitchFamily="34" charset="0"/>
              </a:rPr>
              <a:t>төленетінің назарға алуыңызды </a:t>
            </a:r>
            <a:r>
              <a:rPr lang="kk-KZ" sz="1400" dirty="0">
                <a:solidFill>
                  <a:srgbClr val="002060"/>
                </a:solidFill>
                <a:cs typeface="Arial" pitchFamily="34" charset="0"/>
              </a:rPr>
              <a:t>сұраймыз </a:t>
            </a:r>
            <a:endParaRPr lang="ru-RU" sz="14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7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1605</TotalTime>
  <Words>1721</Words>
  <Application>Microsoft Office PowerPoint</Application>
  <PresentationFormat>Экран (4:3)</PresentationFormat>
  <Paragraphs>445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Камеральный контроль 5 месяцев 2016-2017 г.г.</dc:title>
  <dc:creator>Оразбеков Ерлан</dc:creator>
  <cp:lastModifiedBy>Алиев Бауржан Канатович </cp:lastModifiedBy>
  <cp:revision>229</cp:revision>
  <cp:lastPrinted>2017-10-02T06:11:14Z</cp:lastPrinted>
  <dcterms:created xsi:type="dcterms:W3CDTF">2017-07-10T15:18:31Z</dcterms:created>
  <dcterms:modified xsi:type="dcterms:W3CDTF">2017-11-27T05:59:41Z</dcterms:modified>
</cp:coreProperties>
</file>