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9" r:id="rId2"/>
    <p:sldId id="345" r:id="rId3"/>
    <p:sldId id="347" r:id="rId4"/>
    <p:sldId id="350" r:id="rId5"/>
    <p:sldId id="357" r:id="rId6"/>
    <p:sldId id="351" r:id="rId7"/>
    <p:sldId id="346" r:id="rId8"/>
    <p:sldId id="359" r:id="rId9"/>
    <p:sldId id="356" r:id="rId10"/>
    <p:sldId id="327" r:id="rId11"/>
    <p:sldId id="360" r:id="rId12"/>
    <p:sldId id="361" r:id="rId1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D1D"/>
    <a:srgbClr val="FF8181"/>
    <a:srgbClr val="FF9F9F"/>
    <a:srgbClr val="FF5353"/>
    <a:srgbClr val="FFC1C1"/>
    <a:srgbClr val="FF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6" autoAdjust="0"/>
    <p:restoredTop sz="94676" autoAdjust="0"/>
  </p:normalViewPr>
  <p:slideViewPr>
    <p:cSldViewPr snapToGrid="0">
      <p:cViewPr varScale="1">
        <p:scale>
          <a:sx n="88" d="100"/>
          <a:sy n="88" d="100"/>
        </p:scale>
        <p:origin x="792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35" cy="49927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064" y="0"/>
            <a:ext cx="2972335" cy="49927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A3B9350D-22B6-41B6-B053-B242C94AAB13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004"/>
            <a:ext cx="2972335" cy="49927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064" y="9448004"/>
            <a:ext cx="2972335" cy="49927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3A65D3AC-83CA-4A7F-9ACC-254BB7F78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36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71801" cy="499092"/>
          </a:xfrm>
          <a:prstGeom prst="rect">
            <a:avLst/>
          </a:prstGeom>
        </p:spPr>
        <p:txBody>
          <a:bodyPr vert="horz" lIns="91689" tIns="45846" rIns="91689" bIns="4584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7" y="0"/>
            <a:ext cx="2971801" cy="499092"/>
          </a:xfrm>
          <a:prstGeom prst="rect">
            <a:avLst/>
          </a:prstGeom>
        </p:spPr>
        <p:txBody>
          <a:bodyPr vert="horz" lIns="91689" tIns="45846" rIns="91689" bIns="45846" rtlCol="0"/>
          <a:lstStyle>
            <a:lvl1pPr algn="r">
              <a:defRPr sz="1200"/>
            </a:lvl1pPr>
          </a:lstStyle>
          <a:p>
            <a:fld id="{D7A1804C-BFA3-4B5A-B001-C66479693FF9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41425"/>
            <a:ext cx="5972175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89" tIns="45846" rIns="91689" bIns="4584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2" y="4787130"/>
            <a:ext cx="5486400" cy="3916739"/>
          </a:xfrm>
          <a:prstGeom prst="rect">
            <a:avLst/>
          </a:prstGeom>
        </p:spPr>
        <p:txBody>
          <a:bodyPr vert="horz" lIns="91689" tIns="45846" rIns="91689" bIns="4584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8186"/>
            <a:ext cx="2971801" cy="499091"/>
          </a:xfrm>
          <a:prstGeom prst="rect">
            <a:avLst/>
          </a:prstGeom>
        </p:spPr>
        <p:txBody>
          <a:bodyPr vert="horz" lIns="91689" tIns="45846" rIns="91689" bIns="4584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7" y="9448186"/>
            <a:ext cx="2971801" cy="499091"/>
          </a:xfrm>
          <a:prstGeom prst="rect">
            <a:avLst/>
          </a:prstGeom>
        </p:spPr>
        <p:txBody>
          <a:bodyPr vert="horz" lIns="91689" tIns="45846" rIns="91689" bIns="45846" rtlCol="0" anchor="b"/>
          <a:lstStyle>
            <a:lvl1pPr algn="r">
              <a:defRPr sz="1200"/>
            </a:lvl1pPr>
          </a:lstStyle>
          <a:p>
            <a:fld id="{E237DC0D-C4E5-4FE7-A055-3A225CF68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350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8625" y="1249363"/>
            <a:ext cx="6013450" cy="3382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987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34975" y="1257300"/>
            <a:ext cx="6057900" cy="34067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845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6DF37-574C-4CB0-B46A-FDF7CD58876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021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397" indent="-28669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6765" indent="-22935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7063" indent="-22935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769" indent="-22935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4475" indent="-2293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3180" indent="-2293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1886" indent="-2293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0592" indent="-2293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7B5E3B-4AF9-4B24-9A0F-CDED6C4B3FDD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86450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2913" y="1241425"/>
            <a:ext cx="5972175" cy="3359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519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2913" y="1241425"/>
            <a:ext cx="5972175" cy="3359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15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2913" y="1241425"/>
            <a:ext cx="5972175" cy="3359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C0D-C4E5-4FE7-A055-3A225CF686E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8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8" indent="0" algn="ctr">
              <a:buNone/>
              <a:defRPr sz="2000"/>
            </a:lvl2pPr>
            <a:lvl3pPr marL="914435" indent="0" algn="ctr">
              <a:buNone/>
              <a:defRPr sz="1800"/>
            </a:lvl3pPr>
            <a:lvl4pPr marL="1371653" indent="0" algn="ctr">
              <a:buNone/>
              <a:defRPr sz="1600"/>
            </a:lvl4pPr>
            <a:lvl5pPr marL="1828871" indent="0" algn="ctr">
              <a:buNone/>
              <a:defRPr sz="1600"/>
            </a:lvl5pPr>
            <a:lvl6pPr marL="2286087" indent="0" algn="ctr">
              <a:buNone/>
              <a:defRPr sz="1600"/>
            </a:lvl6pPr>
            <a:lvl7pPr marL="2743305" indent="0" algn="ctr">
              <a:buNone/>
              <a:defRPr sz="1600"/>
            </a:lvl7pPr>
            <a:lvl8pPr marL="3200523" indent="0" algn="ctr">
              <a:buNone/>
              <a:defRPr sz="1600"/>
            </a:lvl8pPr>
            <a:lvl9pPr marL="365774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F9F4-222C-4E1E-9902-89DAFC12EDCB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13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0E681-2261-40E7-B3C9-D4796B5F3B4B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869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B96F6-CEEE-4F24-B9E2-3510F642ADEB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479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78607-9F24-4920-BC77-6D88C2C38E2C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94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7C4CC-D44C-4D54-A10F-A6EBD28FCE02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87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25D38-63CD-4831-88E7-0B6ECA2795EF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02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8" indent="0">
              <a:buNone/>
              <a:defRPr sz="2000" b="1"/>
            </a:lvl2pPr>
            <a:lvl3pPr marL="914435" indent="0">
              <a:buNone/>
              <a:defRPr sz="1800" b="1"/>
            </a:lvl3pPr>
            <a:lvl4pPr marL="1371653" indent="0">
              <a:buNone/>
              <a:defRPr sz="1600" b="1"/>
            </a:lvl4pPr>
            <a:lvl5pPr marL="1828871" indent="0">
              <a:buNone/>
              <a:defRPr sz="1600" b="1"/>
            </a:lvl5pPr>
            <a:lvl6pPr marL="2286087" indent="0">
              <a:buNone/>
              <a:defRPr sz="1600" b="1"/>
            </a:lvl6pPr>
            <a:lvl7pPr marL="2743305" indent="0">
              <a:buNone/>
              <a:defRPr sz="1600" b="1"/>
            </a:lvl7pPr>
            <a:lvl8pPr marL="3200523" indent="0">
              <a:buNone/>
              <a:defRPr sz="1600" b="1"/>
            </a:lvl8pPr>
            <a:lvl9pPr marL="365774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8" indent="0">
              <a:buNone/>
              <a:defRPr sz="2000" b="1"/>
            </a:lvl2pPr>
            <a:lvl3pPr marL="914435" indent="0">
              <a:buNone/>
              <a:defRPr sz="1800" b="1"/>
            </a:lvl3pPr>
            <a:lvl4pPr marL="1371653" indent="0">
              <a:buNone/>
              <a:defRPr sz="1600" b="1"/>
            </a:lvl4pPr>
            <a:lvl5pPr marL="1828871" indent="0">
              <a:buNone/>
              <a:defRPr sz="1600" b="1"/>
            </a:lvl5pPr>
            <a:lvl6pPr marL="2286087" indent="0">
              <a:buNone/>
              <a:defRPr sz="1600" b="1"/>
            </a:lvl6pPr>
            <a:lvl7pPr marL="2743305" indent="0">
              <a:buNone/>
              <a:defRPr sz="1600" b="1"/>
            </a:lvl7pPr>
            <a:lvl8pPr marL="3200523" indent="0">
              <a:buNone/>
              <a:defRPr sz="1600" b="1"/>
            </a:lvl8pPr>
            <a:lvl9pPr marL="365774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DDBAE-5138-4F97-BFE2-CC71F74A7221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87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CC82-96BB-49D3-A14A-B5902BD0C7D9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73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B006F-2A48-4A07-BE67-E9263FCAEAD2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68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2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5" indent="0">
              <a:buNone/>
              <a:defRPr sz="1200"/>
            </a:lvl3pPr>
            <a:lvl4pPr marL="1371653" indent="0">
              <a:buNone/>
              <a:defRPr sz="1000"/>
            </a:lvl4pPr>
            <a:lvl5pPr marL="1828871" indent="0">
              <a:buNone/>
              <a:defRPr sz="1000"/>
            </a:lvl5pPr>
            <a:lvl6pPr marL="2286087" indent="0">
              <a:buNone/>
              <a:defRPr sz="1000"/>
            </a:lvl6pPr>
            <a:lvl7pPr marL="2743305" indent="0">
              <a:buNone/>
              <a:defRPr sz="1000"/>
            </a:lvl7pPr>
            <a:lvl8pPr marL="3200523" indent="0">
              <a:buNone/>
              <a:defRPr sz="1000"/>
            </a:lvl8pPr>
            <a:lvl9pPr marL="365774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2B2F-4898-47F1-91CE-2179F71C5C5A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04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5" indent="0">
              <a:buNone/>
              <a:defRPr sz="2400"/>
            </a:lvl3pPr>
            <a:lvl4pPr marL="1371653" indent="0">
              <a:buNone/>
              <a:defRPr sz="2000"/>
            </a:lvl4pPr>
            <a:lvl5pPr marL="1828871" indent="0">
              <a:buNone/>
              <a:defRPr sz="2000"/>
            </a:lvl5pPr>
            <a:lvl6pPr marL="2286087" indent="0">
              <a:buNone/>
              <a:defRPr sz="2000"/>
            </a:lvl6pPr>
            <a:lvl7pPr marL="2743305" indent="0">
              <a:buNone/>
              <a:defRPr sz="2000"/>
            </a:lvl7pPr>
            <a:lvl8pPr marL="3200523" indent="0">
              <a:buNone/>
              <a:defRPr sz="2000"/>
            </a:lvl8pPr>
            <a:lvl9pPr marL="365774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2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5" indent="0">
              <a:buNone/>
              <a:defRPr sz="1200"/>
            </a:lvl3pPr>
            <a:lvl4pPr marL="1371653" indent="0">
              <a:buNone/>
              <a:defRPr sz="1000"/>
            </a:lvl4pPr>
            <a:lvl5pPr marL="1828871" indent="0">
              <a:buNone/>
              <a:defRPr sz="1000"/>
            </a:lvl5pPr>
            <a:lvl6pPr marL="2286087" indent="0">
              <a:buNone/>
              <a:defRPr sz="1000"/>
            </a:lvl6pPr>
            <a:lvl7pPr marL="2743305" indent="0">
              <a:buNone/>
              <a:defRPr sz="1000"/>
            </a:lvl7pPr>
            <a:lvl8pPr marL="3200523" indent="0">
              <a:buNone/>
              <a:defRPr sz="1000"/>
            </a:lvl8pPr>
            <a:lvl9pPr marL="365774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81353-5646-4DAA-AD8B-CE9CAD7A58BE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07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FC74-2EE2-4D27-8BEF-E3C4691849C0}" type="datetime1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70278-06B0-4A13-912F-5B99F7222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5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3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6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4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2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79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6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4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2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49" indent="-228609" algn="l" defTabSz="91443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5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3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1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87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5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3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0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vlodar.gov.kz/" TargetMode="External"/><Relationship Id="rId3" Type="http://schemas.openxmlformats.org/officeDocument/2006/relationships/notesSlide" Target="../notesSlides/notesSlide5.xml"/><Relationship Id="rId7" Type="http://schemas.openxmlformats.org/officeDocument/2006/relationships/hyperlink" Target="http://www.kgd.gov.kz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11" Type="http://schemas.openxmlformats.org/officeDocument/2006/relationships/hyperlink" Target="http://vk.com/id286178518" TargetMode="External"/><Relationship Id="rId5" Type="http://schemas.openxmlformats.org/officeDocument/2006/relationships/oleObject" Target="../embeddings/oleObject1.bin"/><Relationship Id="rId10" Type="http://schemas.openxmlformats.org/officeDocument/2006/relationships/hyperlink" Target="https://www.facebook.com/profile.php?id=100008884866962" TargetMode="External"/><Relationship Id="rId4" Type="http://schemas.openxmlformats.org/officeDocument/2006/relationships/image" Target="../media/image1.jpeg"/><Relationship Id="rId9" Type="http://schemas.openxmlformats.org/officeDocument/2006/relationships/hyperlink" Target="https://twitter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jpeg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714115" y="1318841"/>
            <a:ext cx="78028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СОЦИАЛЬНОЕ МЕДИЦИНСКОЕ СТРАХОВАНИЕ - </a:t>
            </a:r>
          </a:p>
          <a:p>
            <a:pPr algn="ctr">
              <a:lnSpc>
                <a:spcPct val="150000"/>
              </a:lnSpc>
            </a:pPr>
            <a:r>
              <a:rPr lang="kk-KZ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ОСМС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7331" y="180022"/>
            <a:ext cx="10469306" cy="5266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85000"/>
              </a:lnSpc>
              <a:spcBef>
                <a:spcPct val="0"/>
              </a:spcBef>
              <a:buNone/>
              <a:defRPr sz="4800" b="1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altLang="ru-RU" sz="280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285759"/>
            <a:ext cx="583809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274638" marR="5080" lvl="8" algn="ctr">
              <a:spcBef>
                <a:spcPct val="0"/>
              </a:spcBef>
            </a:pP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61511" y="68913"/>
            <a:ext cx="98394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Century" panose="02040604050505020304" pitchFamily="18" charset="0"/>
                <a:cs typeface="Arial" charset="0"/>
              </a:rPr>
              <a:t>Департамент государственных доходов  </a:t>
            </a:r>
            <a:br>
              <a:rPr lang="ru-RU" sz="3200" b="1" dirty="0">
                <a:solidFill>
                  <a:srgbClr val="7030A0"/>
                </a:solidFill>
                <a:latin typeface="Century" panose="02040604050505020304" pitchFamily="18" charset="0"/>
                <a:cs typeface="Arial" charset="0"/>
              </a:rPr>
            </a:br>
            <a:r>
              <a:rPr lang="ru-RU" sz="3200" b="1" dirty="0">
                <a:solidFill>
                  <a:srgbClr val="7030A0"/>
                </a:solidFill>
                <a:latin typeface="Century" panose="02040604050505020304" pitchFamily="18" charset="0"/>
                <a:cs typeface="Arial" charset="0"/>
              </a:rPr>
              <a:t>по Павлодарской области</a:t>
            </a:r>
            <a:endParaRPr lang="ru-RU" sz="3200" dirty="0">
              <a:solidFill>
                <a:srgbClr val="7030A0"/>
              </a:solidFill>
            </a:endParaRPr>
          </a:p>
        </p:txBody>
      </p:sp>
      <p:pic>
        <p:nvPicPr>
          <p:cNvPr id="9" name="Рисунок 5" descr="LOGO MGD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51" y="0"/>
            <a:ext cx="2080123" cy="151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666309" y="6315507"/>
            <a:ext cx="4659085" cy="3466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Павлодар. 2017 год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5" descr="C:\Users\User\Desktop\image-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354" y="3083604"/>
            <a:ext cx="3805646" cy="377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52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5" descr="LOGO MGD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5189" y="208206"/>
            <a:ext cx="2080123" cy="151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0" y="0"/>
          <a:ext cx="4635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CorelDRAW" r:id="rId5" imgW="357480" imgH="7198920" progId="">
                  <p:embed/>
                </p:oleObj>
              </mc:Choice>
              <mc:Fallback>
                <p:oleObj name="CorelDRAW" r:id="rId5" imgW="357480" imgH="7198920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355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83771" y="870857"/>
            <a:ext cx="1044157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>
              <a:buFont typeface="Arial" panose="020B0604020202020204" pitchFamily="34" charset="0"/>
              <a:buNone/>
            </a:pPr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Сайт  Комитета  государственных  доходов  </a:t>
            </a:r>
          </a:p>
          <a:p>
            <a:pPr indent="450850">
              <a:buFont typeface="Arial" panose="020B0604020202020204" pitchFamily="34" charset="0"/>
              <a:buNone/>
            </a:pPr>
            <a:r>
              <a:rPr lang="ru-RU" alt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 финансов Республики  Казахстан  </a:t>
            </a:r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</a:p>
          <a:p>
            <a:pPr indent="450850">
              <a:buFont typeface="Arial" panose="020B0604020202020204" pitchFamily="34" charset="0"/>
              <a:buNone/>
            </a:pPr>
            <a:r>
              <a:rPr lang="en-US" alt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www.kgd.gov.kz</a:t>
            </a:r>
            <a:r>
              <a:rPr lang="en-US" alt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altLang="ru-RU" sz="3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850">
              <a:buFont typeface="Arial" panose="020B0604020202020204" pitchFamily="34" charset="0"/>
              <a:buNone/>
            </a:pPr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Страница  на сайте Департамента государственных доходов по Павлодарской области: </a:t>
            </a:r>
            <a:endParaRPr lang="ru-RU" alt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850">
              <a:buFont typeface="Arial" panose="020B0604020202020204" pitchFamily="34" charset="0"/>
              <a:buNone/>
            </a:pPr>
            <a:r>
              <a:rPr lang="ru-RU" alt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www</a:t>
            </a:r>
            <a:r>
              <a:rPr lang="ru-RU" alt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. pvl.kgd.gov.kz;</a:t>
            </a:r>
          </a:p>
          <a:p>
            <a:pPr indent="450850">
              <a:buFont typeface="Arial" panose="020B0604020202020204" pitchFamily="34" charset="0"/>
              <a:buNone/>
            </a:pPr>
            <a:r>
              <a:rPr lang="ru-RU" altLang="ru-RU" sz="3200" b="1" dirty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alt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Страница  на сайте </a:t>
            </a:r>
            <a:r>
              <a:rPr lang="ru-RU" alt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alt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области: </a:t>
            </a:r>
            <a:r>
              <a:rPr lang="en-US" alt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www.pavlodar.gov.kz</a:t>
            </a:r>
            <a:r>
              <a:rPr lang="en-US" alt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altLang="ru-RU" sz="32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850">
              <a:buFont typeface="Arial" panose="020B0604020202020204" pitchFamily="34" charset="0"/>
              <a:buNone/>
            </a:pPr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alt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сети:</a:t>
            </a:r>
          </a:p>
          <a:p>
            <a:pPr indent="450850"/>
            <a:r>
              <a:rPr lang="ru-RU" altLang="ru-RU" sz="3200" b="1" dirty="0" err="1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twitter</a:t>
            </a:r>
            <a:r>
              <a:rPr lang="ru-RU" altLang="ru-RU" sz="3200" b="1" dirty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altLang="ru-RU" sz="32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ДГД  Павлодарской области </a:t>
            </a:r>
            <a:endParaRPr lang="en-US" altLang="ru-RU" sz="3200" b="1" dirty="0">
              <a:solidFill>
                <a:srgbClr val="17375E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850"/>
            <a:r>
              <a:rPr lang="ru-RU" altLang="ru-RU" sz="3200" b="1" dirty="0" err="1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facebook</a:t>
            </a:r>
            <a:r>
              <a:rPr lang="ru-RU" altLang="ru-RU" sz="3200" b="1" dirty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altLang="ru-RU" sz="32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ДГД по  Павлодарской области</a:t>
            </a:r>
            <a:endParaRPr lang="en-US" altLang="ru-RU" sz="3200" b="1" dirty="0">
              <a:solidFill>
                <a:srgbClr val="17375E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850"/>
            <a:r>
              <a:rPr lang="kk-KZ" altLang="ru-RU" sz="3200" b="1" dirty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В</a:t>
            </a:r>
            <a:r>
              <a:rPr lang="ru-RU" altLang="ru-RU" sz="3200" b="1" dirty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k</a:t>
            </a:r>
            <a:r>
              <a:rPr lang="ru-RU" altLang="ru-RU" sz="3200" b="1" dirty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altLang="ru-RU" sz="3200" b="1" dirty="0" err="1" smtClean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Дгд</a:t>
            </a:r>
            <a:r>
              <a:rPr lang="ru-RU" altLang="ru-RU" sz="32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По Павлодарской Области</a:t>
            </a:r>
            <a:endParaRPr lang="ru-RU" altLang="ru-RU" sz="3200" b="1" dirty="0">
              <a:solidFill>
                <a:srgbClr val="17375E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59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5692" y="548580"/>
            <a:ext cx="1065929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charset="0"/>
              <a:buChar char="•"/>
              <a:defRPr/>
            </a:pP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случаях возникновения незаконных требований коррупционного характера со стороны сотрудников Департамента государственных доходов по Павлодарской  области, необоснованных задержек в оформлении документов, волокиты, а также действий сотрудников, порочащих честь государственного служащего, и других вопросов просим незамедлительно обратится по телефонам: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Руководителя ДГД по Павлодарской  области –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Байгурманов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Ернур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Ерматович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тел. 8 (7182) 32-13-59;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Заместитель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руководителя – Шакирова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Асем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Амангельдиновна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тел.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(7182) 32-13-59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algn="just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Руководитель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управления внутренней безопасности – Курманов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Ерлан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Ныгметуллин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вич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тел. 8  (7182)  65-40-08;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Мобильный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телефон  управления внутренней безопасности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ДГД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Павлодарской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области: 8747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808 74 19.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Телефон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доверия: 8 (7182)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61-32-81.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5" descr="LOGO MGD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9326" y="1"/>
            <a:ext cx="1723072" cy="1255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0" y="0"/>
          <a:ext cx="4635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CorelDRAW" r:id="rId5" imgW="357480" imgH="7198920" progId="">
                  <p:embed/>
                </p:oleObj>
              </mc:Choice>
              <mc:Fallback>
                <p:oleObj name="CorelDRAW" r:id="rId5" imgW="357480" imgH="7198920" progId="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355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 descr="http://t2.gstatic.com/images?q=tbn:ANd9GcRkh9MMM-P9d4Pnoi4PYRka8--zmEptmIOuVo3jVbkYEOofz8T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81210" y="5464158"/>
            <a:ext cx="1225915" cy="1393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08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1706" y="2723427"/>
            <a:ext cx="11498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pic>
        <p:nvPicPr>
          <p:cNvPr id="3" name="Рисунок 5" descr="LOGO MGD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5189" y="208206"/>
            <a:ext cx="2080123" cy="151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0" y="0"/>
          <a:ext cx="4635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CorelDRAW" r:id="rId5" imgW="357480" imgH="7198920" progId="">
                  <p:embed/>
                </p:oleObj>
              </mc:Choice>
              <mc:Fallback>
                <p:oleObj name="CorelDRAW" r:id="rId5" imgW="357480" imgH="7198920" progId="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355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 descr="1321499726_dokumentaciya-v-stroitelstv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028853" y="3646757"/>
            <a:ext cx="3163147" cy="3163147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22121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ЧТО ДАСТ ОСМС ?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2069" y="443754"/>
            <a:ext cx="9104811" cy="3323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ГРАЖДАНИНУ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Улучшение качества медицинских услуг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благодаря  повышению конкуренции между лечебными учреждениями</a:t>
            </a:r>
          </a:p>
          <a:p>
            <a:pPr lvl="0" algn="just"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Широкий  спектр медицинских услуг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по ГОБМП (скорая помощь, санитарная авиация, диагностику и лечение социальных заболеваний, в том числе представляющие опасность для населения, вакцинацию);</a:t>
            </a:r>
          </a:p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по ОСМС (амбулаторно-поликлиническая, стационарная, стационар замещающая, реабилитационная, паллиативная,  сестринский уход, лекарственное обеспечение по утвержденному перечню)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Уверенность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качественном медицинском обеспечении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 зависимости от уровня доходов и размера платежей 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Возможность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получить высокотехнологичную дорогостоящую медицинскую помощь за счет средств ФСМС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незапланированных и теневых платежей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медицинские услуги. Возможность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больше средств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направить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улучшение питания и здоровый образ жизни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Возможность сэкономить на дорогостоящем лечении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,.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заплатив всего 1414 тенге в месяц (5% от 1 МЗП (2017 года).</a:t>
            </a:r>
          </a:p>
          <a:p>
            <a:pPr algn="just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Возможность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участвовать в оценке деятельности ЛПУ 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232254" y="3946891"/>
            <a:ext cx="906850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63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РАБОТОДАТЕЛЮ 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063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производительности труда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счет улучшения здоровья и  повышения работоспособности работников </a:t>
            </a:r>
          </a:p>
          <a:p>
            <a:pPr marL="0" marR="0" lvl="0" indent="2063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Возможность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получать информацию об общем состоянии здоровья коллектива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04780" y="5164786"/>
            <a:ext cx="9109037" cy="13849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СИСТЕМЕ ЗДРАВООХРАНЕНИЯ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Адекватное финансирование 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растущих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затрат.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Финансовая устойчивость системы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Повышение качества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конкуренции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Прозрачность и объективность оценки деятельности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Достойная  заработная плата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медицинскому персоналу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Возможность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обновления медицинской техники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счет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включения в тариф амортизационных отчислений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83634" y="509452"/>
            <a:ext cx="2442755" cy="60631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ГОСУДАРСТВУ</a:t>
            </a:r>
          </a:p>
          <a:p>
            <a:pPr algn="ctr"/>
            <a:endParaRPr lang="ru-RU" sz="1600" b="1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002060"/>
                </a:solidFill>
              </a:rPr>
              <a:t> Здоровое население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002060"/>
                </a:solidFill>
              </a:rPr>
              <a:t> Устойчивое развитие  системы здравоохранения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002060"/>
                </a:solidFill>
              </a:rPr>
              <a:t> Стабильность общества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002060"/>
                </a:solidFill>
              </a:rPr>
              <a:t> Экономию бюджетных средств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002060"/>
                </a:solidFill>
              </a:rPr>
              <a:t> Разделение  ответственности и бремени за охрану здоровья между Гражданином, Работодателем и Государством</a:t>
            </a:r>
          </a:p>
          <a:p>
            <a:pPr algn="just"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002060"/>
                </a:solidFill>
              </a:rPr>
              <a:t>Конкурентоспособность  страны и выполнение  стратегических целей по достижению показателей ОЭСР </a:t>
            </a:r>
          </a:p>
          <a:p>
            <a:pPr algn="just">
              <a:buFont typeface="Wingdings" pitchFamily="2" charset="2"/>
              <a:buChar char="v"/>
            </a:pPr>
            <a:endParaRPr lang="ru-RU" sz="1600" b="1" dirty="0" smtClean="0"/>
          </a:p>
          <a:p>
            <a:pPr algn="just"/>
            <a:endParaRPr lang="ru-RU" sz="1600" b="1" dirty="0" smtClean="0"/>
          </a:p>
          <a:p>
            <a:pPr algn="ctr"/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47560" y="6478852"/>
            <a:ext cx="687004" cy="335123"/>
          </a:xfrm>
        </p:spPr>
        <p:txBody>
          <a:bodyPr/>
          <a:lstStyle/>
          <a:p>
            <a:fld id="{95870278-06B0-4A13-912F-5B99F7222F3F}" type="slidenum">
              <a:rPr lang="ru-RU" sz="1600">
                <a:solidFill>
                  <a:schemeClr val="tx1"/>
                </a:solidFill>
              </a:rPr>
              <a:pPr/>
              <a:t>3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26" y="19167"/>
            <a:ext cx="12146174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274638" marR="5080" lvl="8" algn="ctr">
              <a:spcBef>
                <a:spcPct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СТАВОК ВЗНОСОВ И ОТЧИСЛЕНИЙ </a:t>
            </a:r>
          </a:p>
          <a:p>
            <a:pPr marL="274638" marR="5080" lvl="8" algn="ctr">
              <a:spcBef>
                <a:spcPct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ФОНД СОЦИАЛЬНОГО МЕДИЦИНСКОГО СТРАХОВАНИЯ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698414"/>
              </p:ext>
            </p:extLst>
          </p:nvPr>
        </p:nvGraphicFramePr>
        <p:xfrm>
          <a:off x="1345220" y="720977"/>
          <a:ext cx="9520755" cy="48675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157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13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КАТЕГОРИЙ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Объект исчисления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2017 г.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2018 г.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2019 г.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2020 г.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2022 г.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Отчисления работодателей</a:t>
                      </a:r>
                      <a:endParaRPr lang="ru-RU" sz="1400" i="1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доход работника </a:t>
                      </a:r>
                      <a:endParaRPr lang="ru-RU" sz="1200" b="1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42" marR="8742" marT="8742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8742" marR="8742" marT="8742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1,50%</a:t>
                      </a:r>
                    </a:p>
                  </a:txBody>
                  <a:tcPr marL="8742" marR="8742" marT="8742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1,50%</a:t>
                      </a:r>
                    </a:p>
                  </a:txBody>
                  <a:tcPr marL="8742" marR="8742" marT="8742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8742" marR="8742" marT="8742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marL="8742" marR="8742" marT="8742" marB="0" anchor="ctr"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5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Взносы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ИП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, частных нотариусов, частных судебных исполнителей, адвокатов, профессиональных медиаторов</a:t>
                      </a: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2 минимальные заработные платы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5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Взносы </a:t>
                      </a: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физлиц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, работающих по договорам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ГПХ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2060"/>
                          </a:solidFill>
                        </a:rPr>
                        <a:t>(гражданско-правового характера)</a:t>
                      </a: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доход по договорам ГПХ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475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Взносы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государства</a:t>
                      </a:r>
                      <a:endParaRPr lang="ru-RU" i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baseline="0" dirty="0" smtClean="0">
                          <a:solidFill>
                            <a:srgbClr val="002060"/>
                          </a:solidFill>
                        </a:rPr>
                        <a:t>среднемесячная заработная плата</a:t>
                      </a:r>
                      <a:endParaRPr lang="ru-RU" sz="1200" b="1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4% </a:t>
                      </a:r>
                      <a: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67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Взносы граждан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, выехавших за пределы РК, и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иных*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плательщиков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минимальная заработная плата</a:t>
                      </a:r>
                      <a:endParaRPr lang="ru-RU" sz="1200" b="1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67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Взносы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наемных р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аботников</a:t>
                      </a:r>
                      <a:endParaRPr lang="ru-RU" sz="1400" i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 работника</a:t>
                      </a:r>
                      <a:endParaRPr lang="ru-RU" sz="1200" b="1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  <a:endParaRPr lang="ru-RU" sz="180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42" marR="8742" marT="87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2%</a:t>
                      </a:r>
                      <a:endParaRPr lang="ru-RU" sz="180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94592" y="5559117"/>
            <a:ext cx="7561345" cy="1475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050" b="1" dirty="0" smtClean="0">
                <a:solidFill>
                  <a:srgbClr val="FF0000"/>
                </a:solidFill>
              </a:rPr>
              <a:t>* К иным плательщикам относятся:</a:t>
            </a:r>
          </a:p>
          <a:p>
            <a:pPr marL="228600" indent="-2286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050" b="1" dirty="0" smtClean="0">
                <a:solidFill>
                  <a:srgbClr val="002060"/>
                </a:solidFill>
              </a:rPr>
              <a:t>неоплачиваемые работники семейных предприятий, крестьянских или фермерских хозяйств;</a:t>
            </a:r>
          </a:p>
          <a:p>
            <a:pPr marL="228600" indent="-2286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050" b="1" dirty="0" smtClean="0">
                <a:solidFill>
                  <a:srgbClr val="002060"/>
                </a:solidFill>
              </a:rPr>
              <a:t>домохозяйки;</a:t>
            </a:r>
          </a:p>
          <a:p>
            <a:pPr marL="228600" indent="-2286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050" b="1" dirty="0" smtClean="0">
                <a:solidFill>
                  <a:srgbClr val="002060"/>
                </a:solidFill>
              </a:rPr>
              <a:t>физические лица, занимающиеся личным подсобным хозяйством и производящие продукцию для собственного потребления;</a:t>
            </a:r>
          </a:p>
          <a:p>
            <a:pPr marL="228600" indent="-228600" algn="just">
              <a:lnSpc>
                <a:spcPct val="107000"/>
              </a:lnSpc>
              <a:buFont typeface="+mj-lt"/>
              <a:buAutoNum type="arabicPeriod"/>
            </a:pPr>
            <a:r>
              <a:rPr lang="ru-RU" sz="1050" b="1" dirty="0" smtClean="0">
                <a:solidFill>
                  <a:srgbClr val="002060"/>
                </a:solidFill>
              </a:rPr>
              <a:t>физические лица, осуществляющие предпринимательскую деятельность, годовой доход которых не превышает 12-кратный размер минимальной заработной платы, и, следовательно, не подлежащие государственной регистрации в органах государственных доходов и уплате налогов;</a:t>
            </a:r>
          </a:p>
          <a:p>
            <a:pPr marL="228600" indent="-2286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ru-RU" sz="1050" b="1" dirty="0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8247148" y="5848576"/>
            <a:ext cx="3859824" cy="956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50" b="1" dirty="0" smtClean="0">
                <a:solidFill>
                  <a:srgbClr val="002060"/>
                </a:solidFill>
              </a:rPr>
              <a:t>5. физические лица, длительное время находящиеся в поиске работы, но не желающие регистрироваться в качестве безработных, живущие за счет сбережений;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050" b="1" dirty="0" smtClean="0">
                <a:solidFill>
                  <a:srgbClr val="002060"/>
                </a:solidFill>
              </a:rPr>
              <a:t>6. другие физические лица, которые не имеют распознаваемые доходы.</a:t>
            </a:r>
            <a:endParaRPr lang="ru-RU" sz="105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925515"/>
            <a:ext cx="1107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 2017 года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810000"/>
            <a:ext cx="1107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 2018 года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4879731"/>
            <a:ext cx="1107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 2019 года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>
            <a:off x="729763" y="1266091"/>
            <a:ext cx="553915" cy="19694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фигурная скобка 19"/>
          <p:cNvSpPr/>
          <p:nvPr/>
        </p:nvSpPr>
        <p:spPr>
          <a:xfrm>
            <a:off x="800102" y="3385037"/>
            <a:ext cx="465992" cy="14683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Левая фигурная скобка 20"/>
          <p:cNvSpPr/>
          <p:nvPr/>
        </p:nvSpPr>
        <p:spPr>
          <a:xfrm>
            <a:off x="826475" y="4932485"/>
            <a:ext cx="439615" cy="5890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50" y="727198"/>
            <a:ext cx="599011" cy="85390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7" y="5875081"/>
            <a:ext cx="677726" cy="90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1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7807" y="1301261"/>
            <a:ext cx="4249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ЕСЛИ ВЫ </a:t>
            </a:r>
            <a:r>
              <a:rPr lang="ru-RU" sz="2400" b="1" dirty="0">
                <a:solidFill>
                  <a:srgbClr val="FF0000"/>
                </a:solidFill>
              </a:rPr>
              <a:t>РАБОТОДАТЕЛЬ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32995" y="2569772"/>
            <a:ext cx="27323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1% </a:t>
            </a:r>
            <a:r>
              <a:rPr lang="ru-RU" sz="1200" dirty="0">
                <a:solidFill>
                  <a:schemeClr val="accent3">
                    <a:lumMod val="75000"/>
                  </a:schemeClr>
                </a:solidFill>
              </a:rPr>
              <a:t>от ЗП работника в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 2017г . 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1,5% - в 2018-2019 гг.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2% - в 2020 г.</a:t>
            </a:r>
          </a:p>
          <a:p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3% - после 2022 г.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8661" y="4851028"/>
            <a:ext cx="4836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ru-RU" dirty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chemeClr val="accent2"/>
                </a:solidFill>
              </a:rPr>
              <a:t> </a:t>
            </a:r>
          </a:p>
          <a:p>
            <a:endParaRPr lang="ru-RU" dirty="0">
              <a:solidFill>
                <a:schemeClr val="accent2"/>
              </a:solidFill>
            </a:endParaRPr>
          </a:p>
        </p:txBody>
      </p:sp>
      <p:grpSp>
        <p:nvGrpSpPr>
          <p:cNvPr id="3" name="Группа 33"/>
          <p:cNvGrpSpPr/>
          <p:nvPr/>
        </p:nvGrpSpPr>
        <p:grpSpPr>
          <a:xfrm>
            <a:off x="1173814" y="2429926"/>
            <a:ext cx="9459791" cy="2711491"/>
            <a:chOff x="913666" y="4808747"/>
            <a:chExt cx="8798570" cy="1695811"/>
          </a:xfrm>
        </p:grpSpPr>
        <p:sp>
          <p:nvSpPr>
            <p:cNvPr id="9" name="Овал 8"/>
            <p:cNvSpPr/>
            <p:nvPr/>
          </p:nvSpPr>
          <p:spPr>
            <a:xfrm rot="5400000">
              <a:off x="913666" y="4855001"/>
              <a:ext cx="200025" cy="20002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rot="5400000" flipV="1">
              <a:off x="349568" y="5704939"/>
              <a:ext cx="1343025" cy="9526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 flipV="1">
              <a:off x="3101887" y="5493216"/>
              <a:ext cx="1343025" cy="9526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0" name="Овал 19"/>
            <p:cNvSpPr/>
            <p:nvPr/>
          </p:nvSpPr>
          <p:spPr>
            <a:xfrm rot="5400000">
              <a:off x="3673386" y="6169492"/>
              <a:ext cx="200025" cy="20002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83517" y="5213805"/>
              <a:ext cx="2286351" cy="1000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16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endParaRPr lang="ru-RU" sz="16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lang="ru-RU" sz="2400" dirty="0">
                  <a:solidFill>
                    <a:schemeClr val="accent3">
                      <a:lumMod val="75000"/>
                    </a:schemeClr>
                  </a:solidFill>
                </a:rPr>
                <a:t>Ежемесячно с 1 июля 2017 года</a:t>
              </a:r>
            </a:p>
            <a:p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07941" y="4853523"/>
              <a:ext cx="1562821" cy="327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>
                  <a:solidFill>
                    <a:srgbClr val="00CCFF"/>
                  </a:solidFill>
                </a:rPr>
                <a:t>ПЛАТЕЖИ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10040" y="4868569"/>
              <a:ext cx="1499902" cy="327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>
                  <a:solidFill>
                    <a:srgbClr val="00CCFF"/>
                  </a:solidFill>
                </a:rPr>
                <a:t>ЗА КОГО?</a:t>
              </a:r>
            </a:p>
          </p:txBody>
        </p:sp>
        <p:sp>
          <p:nvSpPr>
            <p:cNvPr id="24" name="Овал 23"/>
            <p:cNvSpPr/>
            <p:nvPr/>
          </p:nvSpPr>
          <p:spPr>
            <a:xfrm rot="5400000">
              <a:off x="6390541" y="4808747"/>
              <a:ext cx="200025" cy="20002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rot="5400000" flipV="1">
              <a:off x="5819041" y="5706275"/>
              <a:ext cx="1343025" cy="9526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010040" y="5256879"/>
              <a:ext cx="2243872" cy="596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16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endParaRPr lang="ru-RU" sz="16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lang="ru-RU" sz="2400" dirty="0">
                  <a:solidFill>
                    <a:schemeClr val="accent3">
                      <a:lumMod val="75000"/>
                    </a:schemeClr>
                  </a:solidFill>
                </a:rPr>
                <a:t>За работников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949954" y="4836567"/>
              <a:ext cx="1666173" cy="327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>
                  <a:solidFill>
                    <a:srgbClr val="00CCFF"/>
                  </a:solidFill>
                </a:rPr>
                <a:t>СКОЛЬКО?</a:t>
              </a:r>
            </a:p>
          </p:txBody>
        </p:sp>
        <p:sp>
          <p:nvSpPr>
            <p:cNvPr id="30" name="Овал 29"/>
            <p:cNvSpPr/>
            <p:nvPr/>
          </p:nvSpPr>
          <p:spPr>
            <a:xfrm rot="5400000">
              <a:off x="9512211" y="6304533"/>
              <a:ext cx="200025" cy="20002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rot="5400000" flipV="1">
              <a:off x="8934754" y="5604226"/>
              <a:ext cx="1343025" cy="9526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7755887" y="704806"/>
            <a:ext cx="4202885" cy="369332"/>
          </a:xfrm>
          <a:prstGeom prst="rect">
            <a:avLst/>
          </a:prstGeom>
          <a:noFill/>
          <a:ln>
            <a:solidFill>
              <a:srgbClr val="00206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КОД НАЗНАЧЕНИЯ ПЛАТЕЖА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: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121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0737" y="5215303"/>
            <a:ext cx="4529296" cy="64633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dirty="0">
                <a:solidFill>
                  <a:srgbClr val="7030A0"/>
                </a:solidFill>
              </a:rPr>
              <a:t>СРОК </a:t>
            </a:r>
            <a:r>
              <a:rPr lang="ru-RU" dirty="0" smtClean="0">
                <a:solidFill>
                  <a:srgbClr val="7030A0"/>
                </a:solidFill>
              </a:rPr>
              <a:t>ОПЛАТЫ: </a:t>
            </a:r>
            <a:r>
              <a:rPr lang="ru-RU" b="1" dirty="0">
                <a:solidFill>
                  <a:srgbClr val="7030A0"/>
                </a:solidFill>
              </a:rPr>
              <a:t>ДО 25 ЧИСЛА МЕСЯЦА, СЛЕДУЮЩЕГО ЗА ОТЧЕТНЫМ</a:t>
            </a:r>
          </a:p>
        </p:txBody>
      </p:sp>
      <p:pic>
        <p:nvPicPr>
          <p:cNvPr id="26" name="Picture 6" descr="Картинки по запросу employer icon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358" y="682670"/>
            <a:ext cx="1597858" cy="12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45826" y="10260"/>
            <a:ext cx="12146174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R="5080" algn="ctr">
              <a:spcBef>
                <a:spcPct val="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СТАРТ: 1 ИЮЛЯ 2017 ГОДА</a:t>
            </a:r>
          </a:p>
        </p:txBody>
      </p:sp>
      <p:sp>
        <p:nvSpPr>
          <p:cNvPr id="35" name="Номер слайда 33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53B8A0-A37A-43EE-B803-407A85D5F4FE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891349" y="5475108"/>
            <a:ext cx="5630092" cy="1200329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ПЕНЯ ЗА КАЖДЫЙ ДЕНЬ ПРОСРОЧКИ В РАЗМЕРЕ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2,5 КРАТНОЙ ОФИЦИАЛЬНОЙ СТАВКИ РЕФИНАНСИРОВАНИЯ</a:t>
            </a:r>
            <a:r>
              <a:rPr lang="ru-RU" dirty="0" smtClean="0">
                <a:solidFill>
                  <a:srgbClr val="FF0000"/>
                </a:solidFill>
              </a:rPr>
              <a:t>, УСТАНОВЛЕННОЙ НАЦИОНАЛЬНЫМ БАНКОМ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40737" y="5934670"/>
            <a:ext cx="4501972" cy="92333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ru-RU" dirty="0">
                <a:solidFill>
                  <a:srgbClr val="7030A0"/>
                </a:solidFill>
              </a:rPr>
              <a:t>ОГРАНИЧЕНИЕ ПО </a:t>
            </a:r>
            <a:r>
              <a:rPr lang="ru-RU" dirty="0" smtClean="0">
                <a:solidFill>
                  <a:srgbClr val="7030A0"/>
                </a:solidFill>
              </a:rPr>
              <a:t>ВЫПЛАТЕ - </a:t>
            </a:r>
            <a:r>
              <a:rPr lang="ru-RU" b="1" dirty="0" smtClean="0">
                <a:solidFill>
                  <a:srgbClr val="7030A0"/>
                </a:solidFill>
              </a:rPr>
              <a:t>не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>
                <a:solidFill>
                  <a:srgbClr val="7030A0"/>
                </a:solidFill>
              </a:rPr>
              <a:t>должен превышать 15 МЗП</a:t>
            </a:r>
            <a:r>
              <a:rPr lang="ru-RU" i="1" dirty="0">
                <a:solidFill>
                  <a:srgbClr val="7030A0"/>
                </a:solidFill>
              </a:rPr>
              <a:t> (366885 тенге в 2017 году</a:t>
            </a:r>
            <a:r>
              <a:rPr lang="ru-RU" i="1" dirty="0" smtClean="0">
                <a:solidFill>
                  <a:srgbClr val="7030A0"/>
                </a:solidFill>
              </a:rPr>
              <a:t>)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0" y="0"/>
          <a:ext cx="4635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CorelDRAW" r:id="rId4" imgW="357480" imgH="7198920" progId="">
                  <p:embed/>
                </p:oleObj>
              </mc:Choice>
              <mc:Fallback>
                <p:oleObj name="CorelDRAW" r:id="rId4" imgW="357480" imgH="7198920" progId="">
                  <p:embed/>
                  <p:pic>
                    <p:nvPicPr>
                      <p:cNvPr id="3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355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" name="Рисунок 38" descr="v-2016-godu-mesyachnyy-raschetnyy-pokazatel-v-rk-uvelichen-na-7_1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822948" y="1168835"/>
            <a:ext cx="2272601" cy="128451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96398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5" name="Объект 4" descr="http://almaty.kgd.gov.kz/sites/default/files/styles/large/public/news/osms.jpg?itok=QoUkvWP-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257" y="235131"/>
            <a:ext cx="11591109" cy="639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9139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9061" y="1248508"/>
            <a:ext cx="8745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ВЫ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ПРЕДПРИНИМАТЕЛЬ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80732" y="2468263"/>
            <a:ext cx="2732305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5% от 2 МЗП.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Это 2445,9 тенге в месяц в 2017 г., 2828 тенге в месяц - в 2018 году.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7032" y="5070038"/>
            <a:ext cx="5803229" cy="132343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ВАЖНО: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7030A0"/>
                </a:solidFill>
              </a:rPr>
              <a:t>Проверить данные ИИН и ФИО при перечислении средств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7030A0"/>
                </a:solidFill>
              </a:rPr>
              <a:t>Срок оплаты взносов: </a:t>
            </a:r>
            <a:r>
              <a:rPr lang="ru-RU" sz="1600" b="1" dirty="0" smtClean="0">
                <a:solidFill>
                  <a:srgbClr val="7030A0"/>
                </a:solidFill>
              </a:rPr>
              <a:t>до 25 числа месяца</a:t>
            </a:r>
            <a:r>
              <a:rPr lang="ru-RU" sz="1600" dirty="0" smtClean="0">
                <a:solidFill>
                  <a:srgbClr val="7030A0"/>
                </a:solidFill>
              </a:rPr>
              <a:t>, </a:t>
            </a:r>
            <a:r>
              <a:rPr lang="ru-RU" sz="1600" b="1" dirty="0" smtClean="0">
                <a:solidFill>
                  <a:srgbClr val="7030A0"/>
                </a:solidFill>
              </a:rPr>
              <a:t>следующего за отчетным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7030A0"/>
                </a:solidFill>
              </a:rPr>
              <a:t>Ограничения по выплате – </a:t>
            </a:r>
            <a:r>
              <a:rPr lang="ru-RU" sz="1600" b="1" dirty="0" smtClean="0">
                <a:solidFill>
                  <a:srgbClr val="7030A0"/>
                </a:solidFill>
              </a:rPr>
              <a:t>не должен превышать 15 МЗП</a:t>
            </a:r>
            <a:endParaRPr lang="ru-RU" sz="1600" b="1" dirty="0">
              <a:solidFill>
                <a:srgbClr val="7030A0"/>
              </a:solidFill>
            </a:endParaRPr>
          </a:p>
        </p:txBody>
      </p:sp>
      <p:grpSp>
        <p:nvGrpSpPr>
          <p:cNvPr id="3" name="Группа 33"/>
          <p:cNvGrpSpPr/>
          <p:nvPr/>
        </p:nvGrpSpPr>
        <p:grpSpPr>
          <a:xfrm>
            <a:off x="1130104" y="2305414"/>
            <a:ext cx="9459791" cy="2928775"/>
            <a:chOff x="913666" y="4808747"/>
            <a:chExt cx="8798570" cy="1831704"/>
          </a:xfrm>
        </p:grpSpPr>
        <p:sp>
          <p:nvSpPr>
            <p:cNvPr id="9" name="Овал 8"/>
            <p:cNvSpPr/>
            <p:nvPr/>
          </p:nvSpPr>
          <p:spPr>
            <a:xfrm rot="5400000">
              <a:off x="913666" y="4855001"/>
              <a:ext cx="200025" cy="20002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rot="5400000" flipV="1">
              <a:off x="349568" y="5704939"/>
              <a:ext cx="1343025" cy="9526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 flipV="1">
              <a:off x="3101887" y="5493216"/>
              <a:ext cx="1343025" cy="9526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0" name="Овал 19"/>
            <p:cNvSpPr/>
            <p:nvPr/>
          </p:nvSpPr>
          <p:spPr>
            <a:xfrm rot="5400000">
              <a:off x="3673386" y="6169492"/>
              <a:ext cx="200025" cy="20002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87137" y="5118191"/>
              <a:ext cx="2286351" cy="923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16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endParaRPr lang="ru-RU" sz="16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lang="ru-RU" sz="2000" dirty="0">
                  <a:solidFill>
                    <a:schemeClr val="accent3">
                      <a:lumMod val="75000"/>
                    </a:schemeClr>
                  </a:solidFill>
                </a:rPr>
                <a:t>Ежемесячно с 1 июля 2017 года</a:t>
              </a:r>
            </a:p>
            <a:p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07941" y="4853523"/>
              <a:ext cx="1562821" cy="327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>
                  <a:solidFill>
                    <a:srgbClr val="00CCFF"/>
                  </a:solidFill>
                </a:rPr>
                <a:t>ПЛАТЕЖИ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12783" y="4826466"/>
              <a:ext cx="1499902" cy="327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>
                  <a:solidFill>
                    <a:srgbClr val="00CCFF"/>
                  </a:solidFill>
                </a:rPr>
                <a:t>ЗА КОГО?</a:t>
              </a:r>
            </a:p>
          </p:txBody>
        </p:sp>
        <p:sp>
          <p:nvSpPr>
            <p:cNvPr id="24" name="Овал 23"/>
            <p:cNvSpPr/>
            <p:nvPr/>
          </p:nvSpPr>
          <p:spPr>
            <a:xfrm rot="5400000">
              <a:off x="6390541" y="4808747"/>
              <a:ext cx="200025" cy="20002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rot="5400000" flipV="1">
              <a:off x="5819041" y="5695278"/>
              <a:ext cx="1343025" cy="9526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968661" y="4955013"/>
              <a:ext cx="2243872" cy="1685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16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endParaRPr lang="ru-RU" sz="1600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lang="ru-RU" sz="2000" dirty="0">
                  <a:solidFill>
                    <a:schemeClr val="accent3">
                      <a:lumMod val="75000"/>
                    </a:schemeClr>
                  </a:solidFill>
                </a:rPr>
                <a:t>За себя и своих работников. </a:t>
              </a:r>
            </a:p>
            <a:p>
              <a:endParaRPr lang="ru-RU" sz="2000" dirty="0">
                <a:solidFill>
                  <a:schemeClr val="accent3">
                    <a:lumMod val="75000"/>
                  </a:schemeClr>
                </a:solidFill>
              </a:endParaRPr>
            </a:p>
            <a:p>
              <a:r>
                <a:rPr lang="ru-RU" sz="2000" dirty="0">
                  <a:solidFill>
                    <a:schemeClr val="accent3">
                      <a:lumMod val="75000"/>
                    </a:schemeClr>
                  </a:solidFill>
                </a:rPr>
                <a:t>За себя как ИП, за работников – как работодатель.</a:t>
              </a:r>
            </a:p>
            <a:p>
              <a:pPr lvl="0">
                <a:lnSpc>
                  <a:spcPct val="107000"/>
                </a:lnSpc>
                <a:spcAft>
                  <a:spcPts val="0"/>
                </a:spcAft>
              </a:pPr>
              <a:endParaRPr lang="ru-RU" sz="1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786443" y="4826466"/>
              <a:ext cx="1666173" cy="3272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>
                  <a:solidFill>
                    <a:srgbClr val="00CCFF"/>
                  </a:solidFill>
                </a:rPr>
                <a:t>СКОЛЬКО?</a:t>
              </a:r>
            </a:p>
          </p:txBody>
        </p:sp>
        <p:sp>
          <p:nvSpPr>
            <p:cNvPr id="30" name="Овал 29"/>
            <p:cNvSpPr/>
            <p:nvPr/>
          </p:nvSpPr>
          <p:spPr>
            <a:xfrm rot="5400000">
              <a:off x="9512211" y="6282538"/>
              <a:ext cx="200025" cy="200025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rot="5400000" flipV="1">
              <a:off x="8934754" y="5593229"/>
              <a:ext cx="1343025" cy="9526"/>
            </a:xfrm>
            <a:prstGeom prst="lin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7667619" y="550056"/>
            <a:ext cx="4202885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КОД НАЗНАЧЕНИЯ ПЛАТЕЖА: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122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826" y="10260"/>
            <a:ext cx="12146174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R="5080" algn="ctr">
              <a:spcBef>
                <a:spcPct val="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СТАРТ: 1 ИЮЛЯ 2017 ГОДА</a:t>
            </a:r>
          </a:p>
        </p:txBody>
      </p:sp>
      <p:pic>
        <p:nvPicPr>
          <p:cNvPr id="33" name="Picture 2" descr="Картинки по запросу employee icon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02" y="436486"/>
            <a:ext cx="1432083" cy="170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Номер слайда 33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53B8A0-A37A-43EE-B803-407A85D5F4FE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929594" y="5070037"/>
            <a:ext cx="5003074" cy="1477328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FF0000"/>
                </a:solidFill>
              </a:rPr>
              <a:t> ПЕНЯ ЗА КАЖДЫЙ ДЕНЬ ПРОСРОЧКИ В РАЗМЕРЕ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2,5 КРАТНОЙ ОФИЦИАЛЬНОЙ СТАВКИ РЕФИНАНСИРОВАНИЯ</a:t>
            </a:r>
            <a:r>
              <a:rPr lang="ru-RU" dirty="0" smtClean="0">
                <a:solidFill>
                  <a:srgbClr val="FF0000"/>
                </a:solidFill>
              </a:rPr>
              <a:t>, УСТАНОВЛЕННОЙ НАЦИОНАЛЬНЫМ БАНКОМ 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0" y="0"/>
          <a:ext cx="4635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CorelDRAW" r:id="rId4" imgW="357480" imgH="7198920" progId="">
                  <p:embed/>
                </p:oleObj>
              </mc:Choice>
              <mc:Fallback>
                <p:oleObj name="CorelDRAW" r:id="rId4" imgW="357480" imgH="7198920" progId="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355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" name="Рисунок 36" descr="v-2016-godu-mesyachnyy-raschetnyy-pokazatel-v-rk-uvelichen-na-7_1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822948" y="1168835"/>
            <a:ext cx="2272601" cy="128451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51650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280618" y="6356382"/>
            <a:ext cx="758982" cy="365125"/>
          </a:xfrm>
        </p:spPr>
        <p:txBody>
          <a:bodyPr/>
          <a:lstStyle/>
          <a:p>
            <a:fld id="{8D25C86A-2F31-4465-AAAB-F4D0E023132B}" type="slidenum">
              <a:rPr lang="ru-RU" sz="1600" smtClean="0">
                <a:solidFill>
                  <a:schemeClr val="tx1"/>
                </a:solidFill>
              </a:rPr>
              <a:pPr/>
              <a:t>7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3560885" y="496389"/>
            <a:ext cx="8461961" cy="6176971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>
            <a:lvl1pPr marL="214313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57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7780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57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57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57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дети;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лица, зарегистрированные в качестве безработных;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неработающие беременные женщины;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неработающие лица, фактически воспитывающие ребенка (детей) до достижения им (ими) возраста трех лет;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лица, находящиеся в отпусках в связи с рождением ребенка (детей), усыновлением (удочерением) новорожденного ребенка (детей), по уходу за ребенком (детьми) до достижения им (ими) возраста трех лет;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неработающие </a:t>
            </a: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осуществляющие уход за ребенком инвалидом в возрасте до 18 лет;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получатели пенсионных выплат, в том числе инвалиды и участники Великой Отечественной войны;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лица, отбывающие наказание по приговору суда в учреждениях уголовно-исполнительной (пенитенциарной) системы (за исключением учреждений минимальной безопасности);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лица, содержащиеся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следственных изоляторах;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неработающие оралманы;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многодетные матери, награжденные подвесками «Алтын алқа», «Күміс алқа» или получившие ранее звание «Мать-героиня», а также награжденные орденами «Материнская слава» I и II степени;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12) инвалиды;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13) лица, обучающиеся по очной форме обучения в организациях среднего, технического и профессионального, послесреднего, высшего образования, а также послевузовского образования;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14) лица, завершившие обучение по очной форме обучения в организациях среднего, технического и профессионального,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послесреднего, высшего образования, а также послевузовского образования в течение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трех</a:t>
            </a:r>
            <a:r>
              <a:rPr lang="x-none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календарных месяцев, следующих за месяцем, в котором завершено </a:t>
            </a:r>
            <a:r>
              <a:rPr lang="x-none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т.д.</a:t>
            </a:r>
            <a:r>
              <a:rPr lang="x-none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86" y="41646"/>
            <a:ext cx="12146174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marL="274638" marR="5080" lvl="8" algn="ctr">
              <a:spcBef>
                <a:spcPct val="0"/>
              </a:spcBef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СОЦИАЛЬНОЕ МЕДИЦИНСКОЕ СТРАХОВАНИЕ – СОЦИАЛЬНАЯ РЕФОРМА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9800" y="992797"/>
            <a:ext cx="3158116" cy="2331407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endParaRPr lang="ru-RU" sz="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Bef>
                <a:spcPts val="300"/>
              </a:spcBef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ВЗНОСОВ ОСВОБОЖДАЮТСЯ 14 ЛЬГОТНЫХ КАТЕГОРИЙ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ГРАЖДАН, т.е. 10 МЛН ЧЕЛОВЕК, КОТОРЫЕ ПОЛУЧАТ СТРАХОВКУ ОТ ГОСУДАРСТВА</a:t>
            </a:r>
          </a:p>
          <a:p>
            <a:pPr>
              <a:spcBef>
                <a:spcPts val="300"/>
              </a:spcBef>
            </a:pPr>
            <a:endParaRPr lang="ru-RU" sz="105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9801" y="3469848"/>
            <a:ext cx="3158116" cy="1477328"/>
          </a:xfrm>
          <a:prstGeom prst="rect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НЕ ПЛАТИТ СТРАХОВКУ, ЕСЛИ ЕГО РАБОТНИК ВХОДИТ В ЧИСЛО «ЛЬГОТНИКОВ»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96" y="4867186"/>
            <a:ext cx="2581123" cy="173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1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39" y="235131"/>
            <a:ext cx="10805161" cy="64863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ДЛЯ ОПЛАТЫ ОТЧИСЛЕНИЙ </a:t>
            </a:r>
            <a:endParaRPr lang="ru-RU" sz="3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ВЗНОСОВ ОСМС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/>
              <a:t> 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июля 2017 года начнет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внедрена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обязательного социального медицинского страхования, основанная на солидарной ответственности государства, работодателей и граждан.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обязательное медицинское социальное страхование можно оплатить через банки второго уровня и отделения АО «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Казпочта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по следующим реквизитам: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НАО «Государственная корпорация «Правительство для граждан»;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БИН бенефициара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160440007161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ИИК 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KZ92009MEDS368609103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БИК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GCVPKZ2A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КБЕ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11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КНП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121 по 128 (в зависимости от назначения платежа)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КНП для работодателя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121 - Отчисления на обязательное социальное медицинское страхование;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КНП для ИП и ФЛ ГПД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122  Взносы на обязательное социальное медицинское страхование;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123 - Пеня за несвоевременное перечисление отчислений на обязательное социальное медицинское страхование;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124 - Пеня за несвоевременное перечисление взносов на обязательное социальное медицинское страхование.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70278-06B0-4A13-912F-5B99F7222F3F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0" y="0"/>
          <a:ext cx="4635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CorelDRAW" r:id="rId3" imgW="357480" imgH="7198920" progId="">
                  <p:embed/>
                </p:oleObj>
              </mc:Choice>
              <mc:Fallback>
                <p:oleObj name="CorelDRAW" r:id="rId3" imgW="357480" imgH="7198920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355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 descr="f20120227213706-242608_1_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299970" y="0"/>
            <a:ext cx="2784394" cy="1518272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671561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AutoShape 8" descr="data:image/jpeg;base64,/9j/4AAQSkZJRgABAQAAAQABAAD/2wCEAAkGBxQQDxUUEhQVFRQXFBcWFhUVFxgXFBkWGBQWFhYXGBccHCggGBwlHRQXITEiJSkrLi4uGB8zODMtNygtLisBCgoKDg0OGhAQGCwkICQsLCwsLCwsLCwsLCwsLCwsLCwsLCwsLCwsLCwsLCwsLCwsLCwsLCwsLCwsLCwsLCwsLP/AABEIAK4A8AMBIgACEQEDEQH/xAAcAAABBQEBAQAAAAAAAAAAAAABAAMEBQYCBwj/xAA/EAACAQIEAwYEAgcIAgMAAAABAgADEQQSITEFQVEGEyJhcYEHMpGhsdEUI0JSYsHwCBUzQ3KCkuHC8XOis//EABgBAQEBAQEAAAAAAAAAAAAAAAABAgME/8QAIxEBAAMAAgMAAQUBAAAAAAAAAAECEQMhEjFBIlFhcYHRBP/aAAwDAQACEQMRAD8A9pMEJggKKKEQBDFFAUMUUBRRQwFFFFAUUUUBRRQwBFDFAUEMUDmKGKUCKG0EgUMVoYAhiigKAwwGByYIYICiEUIgKKKKAYoIYChgigGIQQwFFFFAUMEUAxRRWgKKN4muKaljy+pPSU1PG1KhufCOg0kmcWK6vYpFw1Y3sdehkmXSYxS9sOMnBYRqii7khUH8R/6vMP2eepXfPUzZjY5ixJ8tZqviDSWrhMhOoqIbDU89xymZ4XTXDo4IBRgNNDrZhY+Xivfynl5p/KIe3/mpM0mYb7B3VtyQdLHlLGZjBU6ZakVLC7A5AzZTb+HYTuvxF0xoBJyNmS2pAZQCot5gk3/KdYvEQ424ptZpIpS9qcc1KiuXw52Cl/3Qf5naWWDqXVdb6DWbi0eWOXhPj5JEBiiM2w5MEJgkCiiigKGCKAYoIoBhnMMAwzmGAoYIoCkPifE0w63bUnZRufyE44xxRcNTzHVj8q9fP0nn+LxrVGLObsf6sPKBdY3tLVc+E5B0X+ZkWnjq76hqhtuRmNvpI/BsAcRUtso1Y+XQeZnoeFoLTUKoCjoJNGG4NUIxAGviuDfrNQlI59NFC/Un8rfeQ+16CmiVwAHV116jz67Sdha+c+FSR9Jm3t1pPSXT1HmN41xnilPCYepXqmyU1LHqbbAeZOkfpUrG53P28p5d8f8AihTC0MOP812qP/ppZbD/AJVAf9s1DE+3i/EOLVK2KqYksyVKjs9wxDC5uFzCxsBYe02fDe2GMWiP0nC1atK1jXFJ1a3mcuVvXSSPghwOnXxFavVCt3ARURlDLmfMc5v0C6epnvVGrfc38uU52msz4ytbWr3Esz8PMbTq4AYoEZSvzcwEvdfryh4H+kVMUXr0VyuxZHRtVW3hV1O5tYXHnE/ZQ0K7nClUw1Zg9ehsBVXapT5AMPmX+FTNPgqYA+39f1yitcyPkNzfdt9lX9qqo7kUrAtVYKB0AILN7fzljglso8gBM/hHOKxbVv8AKUd3S8wD4m9CfwE0tIaRT8rTZeT8aRX+3cBhgM7ODmKC8V5AYoIoBjdWqFgq1gtryO7ZmvJKxB9a0dBkZBaP04gmHcU4q1AqlmNgNyZXYjj1JVJU5z01H3lRMxONVDbc9PzhoYsNuLfhKTDt3jFj+0dfKWeGUDTnMa6eMYsJA4txVcOtzqx+Vevr0Gs54lxFcPSudW1Cr1P5TAY7FtUYsxuTz/KbYHiWOaq5Zzcn6AdB0EgF4qjS07McOFaqS3yrb3bkPtJM4RGtP2So91R8QILHMT+H2mkWV1SstGmWY2UbmZTH9omalkpkhSTc/tZTsgMzGtWiPi/xGXG1wm9KibtbZnOgHoLH7y8Eqey+E7rDL1fxH32+0tptgp5B/aFwZKYSqNga1I+rCm6//m89gmX+JvBf0zhVdALui96n+qn4re4uIHg3w07ZjhddxVUtQrZQ5GrIVvlcDn8xBH5T3nhXaXCYkgUMRRdiLhVcZ/8AjvPldtZzTJVgykqwIIINiCNQQRsZiaRPavrDHcdCXVdSNCeh6TOYbHYl3qUlb9S5uT+0t9wp5Azw3AdqcXTe/elrtchtRcm5PlfebTgvxM7twK1IgaXZTcAX1JG+m+k896cm/wCPZxX4Yr67/d7jw+gEUKBYWsPSWcZwtOyg3BuBqNRbyj09NIyHlvbZKAwwGbYNxTm8Ug6nLvYEyq432jw+DsK9QKxUsqa5mA6e+kzA+I1LEaUsPiHtYtlCki5sNA0DXU0NQ3P9eQjxo5dRqOnOccPrq6aXBFrqRZgT1EliRUdHuOs6Dm1hp+MbRStS3IgmNUWtJPTUdnamGWrpU8Q5am32M6HDKVrZFt6a/WQsFxRGqEFlWxI1IFztpLHEYpaaFmOg+/p1iGbe1PUpDDVrD5WFxfl5SxTxAdT03HnKHGYk13vy2A6CadKOSmQu+U6+domGot0oeKcMTEMSKpzjRb2sB0t/OY/H4dqTlG3HTaaKpfSVXFcMXJfUnn/1MxbsmqmabXsjh8tIHqSf5TFAT0XgwyUFJ5KCT7XlsVVXbLFXKUgerN+C/wA5RcKwRrVkQbE6+g3P0gxmJNWqznmdPTl9pq+x3DsiGqw1YWXyXr7/AMpqElpFFhYbDQQiCESsjEVBFjqDofQ6GKGB8ccYwRw+Iq0T/l1HT2ViB9gJDWbX4v8AD+54viNLByKo/wB6i/3BmJBhTtMx0C84pU73NwLC9jufIeescSB9K/CPjBxfCaRbV6RNFjz8Hyk/7SJs55J/Z94mpo4nD38a1FrAdUZAht6FP/sJ63EJJQQxSiNeKCESCPiuHUqxBq0kcgWBdQxA6C8ynbWkMLSDUESmGYK+RQtwfT3m1md7cYTvMI2l7WP0M1X32zbcnGd7K8VNPiLUySadWgjoCb2K72J5bz0Dvh1niuH4klHG4FywFmek5vsh+Ut0Hj+xmg4/8Q0w9QpQp99ZbioKiinc8huTaLx2UnYbHtBxLKoRD4r625DmD6x3vr0yw/duPpeeO0u3FRmOdKeY6kljYzacC7U99h7XpXF1IBJt9+k4Wn9XorH6CsfVryAO9BLALUQC5CA94PMAmzCSMFilqKGQ3GvqLbgjcGdInXO1ZjqWg4Dh89QX2UXP8pqpXcFoLTog3BLDMTy9JYK46iVlk8UgDEDUAkX9DGO4JnZq3YnqSb+cfS9tpxl2hncdw0hgAp8RsLDnNPxep3OEI5sMg99Pwj2Cp+LX6dPyjvEOGLiHphycq38I53tueW01HaT1DO9nOBGv430pg+7eQ8vOblVsLDQDYQU6YVQqiwAsANgJ0Z0civCDOLwgwHBDOROoHiX9obhlquGxAGjq9Jj/ABLZ0+xb6Txoz687T9naHEaHc4gMUzBhlOVgw2IPKeZdp/hfw7CJcjF2bZ1dWsehBW0zac7WI3p4nTMn8P4fWxDZaNN6h/gW49zsPebjC8CwIqUqdOg7l2sz16hLBQdbIllvbrNYFzlKNFQlMVVLlLKAiNn8Nt7kBbec5Tzx8dY4p+ufg/2RxGCxjVK+Vc9AgKGDNfOujW0vryvznrsouGvaoD109jL6daTsOdoyQihim2US8N5zDIOwZH4hSD0yDsQQfcRji3E6eFpGpUNhsAPmY8lUczPPsZxuvjSc6vk/ZoUiVBHWo48TegtJNsXNZfHVqeHxSoyJl71FNRr3Rc5DFTfTRr38o3i8NgKbsKfctTB8LE5rj16yZxLgRqOTUokG/wApqFbeQG5kNuCd2pHdMq/xKXT3sdPeW99nUrXIw0mLwS7dyPRLn8DLLhnHsJSF0Zc1+VPQgddBeZPG8PVdSgAOxX5D6GWPZPs6cdXNKkyowQtdtrAi9rDzk9wu43uH7Vd6h7tLi2607aa3tc+cn9kqlOtTaoqgHN4rbX625E2uZBqcBxHCsK9ZqlCoqW8GTXVgPm35yX2d4j3iu4VVByWVQBr477em/pMzExDW7LUUyPpJFSuBRY3tpYe8paNYvoNBedYvGgkUhsNz5jkJncazUeoSNvvJtJryJU2juEa405QLOg3Ib/1qZNwxu48vylXQqeKxllhdHEsFp6WBgMJnJnRyCFZwTCpgPLOpws7EAxnF4ZaqFHF1O4/rnHooHh/avh36Hj+6p3Yhcym1ic4IA6aa6xUuKZWp5OShTfb2PUkjXymu+KvBKjqmKoIXemCrqoJJXdW0101+sw2CxKAKzWNwGA536e08PJXxl7OO2w9N4diyyKxFm5+omrpvmAPUXnl+Dd6aBw7Mh1IFja/QEfaei8GrCpQRgbgjltO/DbenHlrnabFFFPQ4oQjGOxqUKTVKhyoouT+XUx+YX4gVzXr0cIGypY1ax8htf0UMfcTPpYRsGKnFawq1706Av3VMX1F9WY8uWvsJs8Lg6dMZQoXSxtpY8iPKUfYnFrXptUUFdEUKNlTxFR5Gx97S/roCNG+otb02jB4d8U8EV4rVOW+Zab6C9rrb2+WDsNw+vUYsMQ+HRbA6E30vop0tNZ8Q1C1KNS6tnp1Edl0YgNTKCpY7L4tuRMndmcJSxlEODUUEkMCSbkaadRp9LSkIPEeCirouTvCtygsEqDkGX9ip5iU3BuB0aZL98yMbhaT3QsL2Zc4sVcHQjrbrLZ+FU1413JGakEpEvmZahapmAUvm20NpN7fcMCVBa3jGZS1mAq07WJvp4kJv/wDHMzGLus2ezeIZiFzOhsUZ3y3XkbMfr6S/7Op+h97TrXzFVJ7tWqZR47XKggTXcB7OIQlWqFa9JVRB8gUgNcjTxEm8i8eqfotVu6yqGyDLpra50up2zH6zXxPqmqcYFglNgSRqw2APTzjqnLlPnKp+HLQfOpLJU8QJFrG/iU+YMs2YvZVFyToJ5Lb5PTXMXFBc5supJ0Ak7H4LuAltSb5j6W/OTezuC7pNdXO55AdBOu0Q/VqejfiJ6M/HXDe0Ciwf16S0ww8Q9ZV4RQZbYMXb0kqtk5hGzHZwROjmaMQMLCcAwH1McBjKGOrA6hgkPifFaWGW9VwL3yr+01v3V3Mbg54zxKjh6RNdwgYMoBNmY21CjmZ4TgcFVVkIBOuwyW5HKAQRexH1m74xjGxtVGewRScqG2im2uo1JsJIw2CsLFFI00IuNNrHlPJyX8p6eqlPGO1diOGsGC0kYBhq66ra+t9dDvPQez6ZaAFrAGw9AAJWcOwGfYELzP5ec0dNAoAAsBtOnFTO3PltvQwQwT0OKGJhu4FbjVZG2NNl12t3aD/zM3AmL4qDQ4wr8qqBh55fDUHmbZTMz8ahTfCpzTfEUH0Iy7k/MhZWAAPmJuq1EDUsFH8QuD7X0mG7cYSrgMWMdh/8NyO9NtFfa5H7rDn19ZPwfbnA1MuZitRiFyFXYhjp82W1ulvpCOe1VPvXVUUKFVyBl0Ytvr5ZR6Xmk4NQWnRp5UGUrqLbb30lXxPHU2VTmuQzEqAQMtrAdDykrBcap0UVLVSQAPDSdtR6Cx9YgZbtBhKv94YqrmUZKeEYELt+sqhD8xva5Pn5S8+IOV+6p3Ga6ki2oDt3QOm985+kpOPcbpCpjSQ4Wrh6ATMuUgq1QkkE3A1Er8HjKuLrCoxGarUVkufCKOGUsXYjlmZf+Ji3oj29A4j2op4RciU2qLTATMGRRdQBlFzdraXsLTM4ni1TEU0qVQtzWcZbKRlypl25ecxfEUomq1G9RsmpGbLmLG5sNywEtuz/ABlKNKpSNBkIU2zNexaxBJI00T7iLLVoMYpamUC28JqIFWwDKfEDbqCPpJvB8lNBU1sQLuRtfkP65SzxtJsNgzUCguQLg8gbTD9oeOPSC00AFKoM6m1yOqj0MxFN7lqb51D1Dh+Lplbq+b23jfFq4cot7HU25zyzs89X9IRian7WW4a3menKar+661bGd491RUUK1/ETqSAOQ1mrdQzXuWjpiW2BSy36yrp6tYanpLqmLACSsLZ3AYoLzow5YRho+0ZeQdoZU8f7XYTh7IuKq92XUsvhZrhdCfCNNSJZK081+OnC3fD0cQgutIulQ32Wpkym3PVfvA09Xt3TqUkqYZDUWocqs11AJ/eG41lJxcmu4eqWWqF5D9W3Sw1y+o97zzb4eceyVBQqsBTPyX2FS+g99PcCetVKuTLndADyewbzt1nm5fLcl6OPxzYRMIgtvmt9RNFwfhOYZmuF6dZA4Mi1qzJzQAk5SDlNwNfO016gAWGgG0vFx73Kcl/kOkUAWAsOkM5vATPQ4OrwQXivKIVpT9qOFNiaSmn/AI1Js9I7XPNL9GGn0l1lMVjJMausae1dM4Zu9pPUbRGpZbsb6MpXqOYmCXsm1WqXwtOvh0WzBaquSN/kYDUes9S432eWs3eU2FOrzJF0e22dev8AENZQYrjeLwptXQlds1jUUjyqICQN/mXnvM/yqr/vHE0hkxBNTKt1thql817rdlWxF95Lwfa3EVGyii181xanUpgHmCzJYDfW/OWadtaTA6AE2/bFtD6X+0kpx5q4Iw6PVNwQUQhR61KoVfoDvNIx/E+z1SrWOIxLUTS07ykHqZLKSRnuczWudL6y+4DwWpiHbEPaklRQiU8tnFEEEWtohbc6bWlpR4C9RxUxQD2OZaFP/CVv3nJ1qt66eUtxe+tOoPp+cnseddoFZO/xNCjrUqvTLpq1GnT/AFauFO98pM54DmoUUbE/rK2IAChvEQmuZzYG1xoL2uW8jNZXo9wXUhu5Zy6tlJAZjdkqL0vqDtqbyhwnZVK2KFUAsVsVyllQHnmJ/Z2so9tzKj0GmoxOGytsy2NvpeZ+l2X7nu8+WtlfS4+XNo2mt9gfK00eEwxpoFB2H/uSLHrKGaWAUEEgErt0BkOtUBdr9ZZ6ygx+Hrl2Kg2J0sARMzGrE4OJxvcDOLE8h1/oXl5gcYtZA6G4P48xMPiuH1ybsjn1Bj2A7+mLIKi33sP+pYjCZ1uTBInCGqGiO9Bza77kciRyk2ENmNvHyJyacCIdJmPiejVOE1wvLKzDfwhgWmvNMxmvh1dGR0JVgVYdQRYiB8l0rinfobHqDrb8LzWYDtDSYUWqu61aRHia9QEXBsTv1mhw/wAH6r4yshcph1sadUi5fNey26gDU+lpaJ8EVIs2KPlamPvrJasW9tVtNfS37KdrsCmIP64A1Qbu1wtwdFJPy+U32B4lSr5u5qpUykBsjBrE7XttPJ6PwYembpix7ob/AIzZdhexjcNeq7VzUNRVUqBZfASQdb6+Ij3itYrGQlrbOtfeK8MUqBFDFKG4IYpAIrQwwOO7HQfQQ2nUUDkCG0MUARTq0UAWitOopQLRWnUUgAEMUMAQxQiUVuIxbh3C+LLbKopubkrfVx4V1jlXEMoqPplS+lvEcouTe+kmLTAJI3axPsLD7CN1cIjG7AnyzMFPqoNj7iBHq4hgKj6ZUvpbxHKLk35eUbrY5luANQ9vIJmVbn1vYf8ARkyrhEY3YE+WZsp9VvY+4i/RE8WnzEM2p1ItbnptsJBDwuLZmsdQWZb5GUCxYABjo50A0847harsFZsoDWOXYgEXAvzO0dXBIGzWa4JIu7kAnmFJsN+kS4RA2axuNrsxAvvZSbD2EoZxlWogZrqFG2hJuSgGg1O76D+GChim1zA5dBmKMmpzX8La2Fhr5yXVphhY6jT7G4+4jeMod4hXSx0b/TzAkDVHGlrEIbWUnUAjNqNOehuf5zn+8Re2U87+WV1U/Zw3pJNTDKxBINxbmwGmouoNj7iKng0U3C/vcyfnILXuddVHpaBFrcTCgm1wA5uDvky6D1zfYyVSz5mzWy6Zbb7te/tl+85fAUzuvJhubeMWbn0+nK0k2lH/2Q=="/>
          <p:cNvSpPr>
            <a:spLocks noChangeAspect="1" noChangeArrowheads="1"/>
          </p:cNvSpPr>
          <p:nvPr/>
        </p:nvSpPr>
        <p:spPr bwMode="auto">
          <a:xfrm>
            <a:off x="1524000" y="-384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802" tIns="41905" rIns="83802" bIns="41905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21978-6CA5-4E01-B25F-F003344B3DAD}" type="slidenum">
              <a:rPr lang="ru-RU" sz="1600" smtClean="0">
                <a:solidFill>
                  <a:schemeClr val="tx1"/>
                </a:solidFill>
              </a:rPr>
              <a:pPr/>
              <a:t>9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-8255"/>
            <a:ext cx="1214617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274638" marR="5080" lvl="8" algn="ctr">
              <a:spcBef>
                <a:spcPct val="0"/>
              </a:spcBef>
            </a:pP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9862" y="626023"/>
            <a:ext cx="102739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 </a:t>
            </a:r>
            <a:r>
              <a:rPr lang="ru-RU" alt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ответственность:</a:t>
            </a:r>
            <a:endParaRPr lang="ru-RU" alt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43451" y="2837801"/>
            <a:ext cx="5832566" cy="3883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Совершенные повторно в течение года после наложения административного взыскания, - влекут штраф на частных нотариусов, частных судебных исполнителей, адвокатов, профессиональных медиаторов, </a:t>
            </a:r>
            <a:r>
              <a:rPr lang="ru-RU" b="1" i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субъектов малого предпринимательства или некоммерческие организации </a:t>
            </a:r>
            <a:r>
              <a:rPr lang="ru-RU" b="1" u="sng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в размере двадцати</a:t>
            </a:r>
            <a:r>
              <a:rPr lang="ru-RU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, на субъектов </a:t>
            </a:r>
            <a:r>
              <a:rPr lang="ru-RU" b="1" i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среднего предпринимательства </a:t>
            </a:r>
            <a:r>
              <a:rPr lang="ru-RU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ru-RU" b="1" u="sng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в размере тридцати</a:t>
            </a:r>
            <a:r>
              <a:rPr lang="ru-RU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, на </a:t>
            </a:r>
            <a:r>
              <a:rPr lang="ru-RU" b="1" i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субъектов крупного предпринимательства</a:t>
            </a:r>
            <a:r>
              <a:rPr lang="ru-RU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- </a:t>
            </a:r>
            <a:r>
              <a:rPr lang="ru-RU" b="1" u="sng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в размере пятидесяти </a:t>
            </a:r>
            <a:r>
              <a:rPr lang="ru-RU" b="1" u="sng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процентов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от </a:t>
            </a:r>
            <a:r>
              <a:rPr lang="ru-RU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суммы неуплаченных (</a:t>
            </a:r>
            <a:r>
              <a:rPr lang="ru-RU" b="1" dirty="0" err="1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неперечисленных</a:t>
            </a:r>
            <a:r>
              <a:rPr lang="ru-RU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), несвоевременно и (или) неполно уплаченных (перечисленных) отчислений и (или) взносов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50260" y="1537300"/>
            <a:ext cx="3908612" cy="410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ru-RU" sz="2800" b="1" dirty="0">
                <a:solidFill>
                  <a:schemeClr val="accent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Статья 92-1 КоАП РК за нарушение законодательства Республики Казахстан об обязательном социальном медицинском страховании</a:t>
            </a:r>
            <a:endParaRPr lang="ru-RU" altLang="ru-RU" sz="2800" b="1" dirty="0">
              <a:solidFill>
                <a:schemeClr val="accent4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43451" y="1628655"/>
            <a:ext cx="58325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>
                <a:solidFill>
                  <a:schemeClr val="bg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Впервые - предупреждение</a:t>
            </a:r>
            <a:endParaRPr lang="ru-RU" sz="2400" b="1" dirty="0">
              <a:solidFill>
                <a:schemeClr val="bg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0" y="0"/>
          <a:ext cx="4635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CorelDRAW" r:id="rId4" imgW="357480" imgH="7198920" progId="">
                  <p:embed/>
                </p:oleObj>
              </mc:Choice>
              <mc:Fallback>
                <p:oleObj name="CorelDRAW" r:id="rId4" imgW="357480" imgH="7198920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6355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8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921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5308</TotalTime>
  <Words>1189</Words>
  <Application>Microsoft Office PowerPoint</Application>
  <PresentationFormat>Широкоэкранный</PresentationFormat>
  <Paragraphs>217</Paragraphs>
  <Slides>12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Century</vt:lpstr>
      <vt:lpstr>Times New Roman</vt:lpstr>
      <vt:lpstr>Wingdings</vt:lpstr>
      <vt:lpstr>Тема Office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Усиление финансовой устойчивости системы здравоохранения на основе принципа СОЛИДАРНОЙ ОТВЕТСТВЕННОСТИ государства, работодателей и граждан. Приоритетное финансирование первичной медико-санитарной помощи «ПМСП». Первичная помощь станет центральным звеном национального здравоохранения для предупреждения и ранней борьбы с заболеваниями.</dc:title>
  <dc:creator>Тажиханов Сералы</dc:creator>
  <cp:lastModifiedBy>Бирюкова Галина</cp:lastModifiedBy>
  <cp:revision>347</cp:revision>
  <cp:lastPrinted>2017-07-18T11:54:02Z</cp:lastPrinted>
  <dcterms:created xsi:type="dcterms:W3CDTF">2017-01-09T12:12:50Z</dcterms:created>
  <dcterms:modified xsi:type="dcterms:W3CDTF">2017-07-25T06:55:31Z</dcterms:modified>
</cp:coreProperties>
</file>